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7" r:id="rId2"/>
    <p:sldId id="396" r:id="rId3"/>
    <p:sldId id="654" r:id="rId4"/>
    <p:sldId id="657" r:id="rId5"/>
    <p:sldId id="642" r:id="rId6"/>
    <p:sldId id="658" r:id="rId7"/>
    <p:sldId id="655" r:id="rId8"/>
    <p:sldId id="633" r:id="rId9"/>
    <p:sldId id="659" r:id="rId10"/>
    <p:sldId id="668" r:id="rId11"/>
    <p:sldId id="672" r:id="rId12"/>
    <p:sldId id="670" r:id="rId13"/>
    <p:sldId id="669" r:id="rId14"/>
    <p:sldId id="671" r:id="rId15"/>
    <p:sldId id="663" r:id="rId16"/>
    <p:sldId id="664" r:id="rId17"/>
    <p:sldId id="665" r:id="rId18"/>
    <p:sldId id="666" r:id="rId19"/>
    <p:sldId id="667" r:id="rId20"/>
    <p:sldId id="662" r:id="rId21"/>
    <p:sldId id="638" r:id="rId22"/>
    <p:sldId id="656" r:id="rId23"/>
    <p:sldId id="479" r:id="rId24"/>
    <p:sldId id="474" r:id="rId25"/>
    <p:sldId id="497" r:id="rId26"/>
    <p:sldId id="492" r:id="rId27"/>
    <p:sldId id="653" r:id="rId28"/>
    <p:sldId id="661" r:id="rId29"/>
    <p:sldId id="673" r:id="rId30"/>
    <p:sldId id="491" r:id="rId31"/>
    <p:sldId id="388" r:id="rId32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4DA"/>
    <a:srgbClr val="395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06174-3F55-41D6-92CA-2BF26DEAA014}" v="211" dt="2022-03-23T07:54:18.076"/>
    <p1510:client id="{FCD4C882-11C5-49F5-B4E1-9311A8218184}" v="85" dt="2022-03-24T05:47:55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226" autoAdjust="0"/>
  </p:normalViewPr>
  <p:slideViewPr>
    <p:cSldViewPr>
      <p:cViewPr varScale="1">
        <p:scale>
          <a:sx n="82" d="100"/>
          <a:sy n="82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y" userId="3efe00ed-5fa4-4ab9-9995-d7a32f460da7" providerId="ADAL" clId="{FCD4C882-11C5-49F5-B4E1-9311A8218184}"/>
    <pc:docChg chg="undo custSel delSld modSld">
      <pc:chgData name="Benny" userId="3efe00ed-5fa4-4ab9-9995-d7a32f460da7" providerId="ADAL" clId="{FCD4C882-11C5-49F5-B4E1-9311A8218184}" dt="2022-03-24T05:47:55.872" v="112" actId="20577"/>
      <pc:docMkLst>
        <pc:docMk/>
      </pc:docMkLst>
      <pc:sldChg chg="modSp mod">
        <pc:chgData name="Benny" userId="3efe00ed-5fa4-4ab9-9995-d7a32f460da7" providerId="ADAL" clId="{FCD4C882-11C5-49F5-B4E1-9311A8218184}" dt="2022-03-23T14:58:10.609" v="18" actId="6549"/>
        <pc:sldMkLst>
          <pc:docMk/>
          <pc:sldMk cId="0" sldId="257"/>
        </pc:sldMkLst>
        <pc:spChg chg="mod">
          <ac:chgData name="Benny" userId="3efe00ed-5fa4-4ab9-9995-d7a32f460da7" providerId="ADAL" clId="{FCD4C882-11C5-49F5-B4E1-9311A8218184}" dt="2022-03-23T14:58:10.609" v="18" actId="6549"/>
          <ac:spMkLst>
            <pc:docMk/>
            <pc:sldMk cId="0" sldId="257"/>
            <ac:spMk id="2" creationId="{00000000-0000-0000-0000-000000000000}"/>
          </ac:spMkLst>
        </pc:spChg>
        <pc:spChg chg="mod">
          <ac:chgData name="Benny" userId="3efe00ed-5fa4-4ab9-9995-d7a32f460da7" providerId="ADAL" clId="{FCD4C882-11C5-49F5-B4E1-9311A8218184}" dt="2022-03-23T14:58:00.250" v="9" actId="20577"/>
          <ac:spMkLst>
            <pc:docMk/>
            <pc:sldMk cId="0" sldId="257"/>
            <ac:spMk id="20481" creationId="{00000000-0000-0000-0000-000000000000}"/>
          </ac:spMkLst>
        </pc:spChg>
      </pc:sldChg>
      <pc:sldChg chg="modSp modAnim">
        <pc:chgData name="Benny" userId="3efe00ed-5fa4-4ab9-9995-d7a32f460da7" providerId="ADAL" clId="{FCD4C882-11C5-49F5-B4E1-9311A8218184}" dt="2022-03-24T05:44:14.458" v="78"/>
        <pc:sldMkLst>
          <pc:docMk/>
          <pc:sldMk cId="731543471" sldId="474"/>
        </pc:sldMkLst>
        <pc:spChg chg="mod">
          <ac:chgData name="Benny" userId="3efe00ed-5fa4-4ab9-9995-d7a32f460da7" providerId="ADAL" clId="{FCD4C882-11C5-49F5-B4E1-9311A8218184}" dt="2022-03-24T05:43:00.709" v="58" actId="255"/>
          <ac:spMkLst>
            <pc:docMk/>
            <pc:sldMk cId="731543471" sldId="474"/>
            <ac:spMk id="4099" creationId="{00000000-0000-0000-0000-000000000000}"/>
          </ac:spMkLst>
        </pc:spChg>
      </pc:sldChg>
      <pc:sldChg chg="modSp">
        <pc:chgData name="Benny" userId="3efe00ed-5fa4-4ab9-9995-d7a32f460da7" providerId="ADAL" clId="{FCD4C882-11C5-49F5-B4E1-9311A8218184}" dt="2022-03-24T05:47:55.872" v="112" actId="20577"/>
        <pc:sldMkLst>
          <pc:docMk/>
          <pc:sldMk cId="1040870860" sldId="492"/>
        </pc:sldMkLst>
        <pc:spChg chg="mod">
          <ac:chgData name="Benny" userId="3efe00ed-5fa4-4ab9-9995-d7a32f460da7" providerId="ADAL" clId="{FCD4C882-11C5-49F5-B4E1-9311A8218184}" dt="2022-03-24T05:47:55.872" v="112" actId="20577"/>
          <ac:spMkLst>
            <pc:docMk/>
            <pc:sldMk cId="1040870860" sldId="492"/>
            <ac:spMk id="4099" creationId="{00000000-0000-0000-0000-000000000000}"/>
          </ac:spMkLst>
        </pc:spChg>
      </pc:sldChg>
      <pc:sldChg chg="modSp mod">
        <pc:chgData name="Benny" userId="3efe00ed-5fa4-4ab9-9995-d7a32f460da7" providerId="ADAL" clId="{FCD4C882-11C5-49F5-B4E1-9311A8218184}" dt="2022-03-23T10:10:57.172" v="0"/>
        <pc:sldMkLst>
          <pc:docMk/>
          <pc:sldMk cId="2415340156" sldId="642"/>
        </pc:sldMkLst>
        <pc:spChg chg="mod">
          <ac:chgData name="Benny" userId="3efe00ed-5fa4-4ab9-9995-d7a32f460da7" providerId="ADAL" clId="{FCD4C882-11C5-49F5-B4E1-9311A8218184}" dt="2022-03-23T10:10:57.172" v="0"/>
          <ac:spMkLst>
            <pc:docMk/>
            <pc:sldMk cId="2415340156" sldId="642"/>
            <ac:spMk id="6147" creationId="{00000000-0000-0000-0000-000000000000}"/>
          </ac:spMkLst>
        </pc:spChg>
      </pc:sldChg>
      <pc:sldChg chg="modSp modAnim">
        <pc:chgData name="Benny" userId="3efe00ed-5fa4-4ab9-9995-d7a32f460da7" providerId="ADAL" clId="{FCD4C882-11C5-49F5-B4E1-9311A8218184}" dt="2022-03-23T15:05:10.361" v="34" actId="20577"/>
        <pc:sldMkLst>
          <pc:docMk/>
          <pc:sldMk cId="717844704" sldId="653"/>
        </pc:sldMkLst>
        <pc:spChg chg="mod">
          <ac:chgData name="Benny" userId="3efe00ed-5fa4-4ab9-9995-d7a32f460da7" providerId="ADAL" clId="{FCD4C882-11C5-49F5-B4E1-9311A8218184}" dt="2022-03-23T15:05:06.833" v="32" actId="6549"/>
          <ac:spMkLst>
            <pc:docMk/>
            <pc:sldMk cId="717844704" sldId="653"/>
            <ac:spMk id="4099" creationId="{00000000-0000-0000-0000-000000000000}"/>
          </ac:spMkLst>
        </pc:spChg>
      </pc:sldChg>
      <pc:sldChg chg="modAnim">
        <pc:chgData name="Benny" userId="3efe00ed-5fa4-4ab9-9995-d7a32f460da7" providerId="ADAL" clId="{FCD4C882-11C5-49F5-B4E1-9311A8218184}" dt="2022-03-23T15:00:51.624" v="23"/>
        <pc:sldMkLst>
          <pc:docMk/>
          <pc:sldMk cId="942900413" sldId="655"/>
        </pc:sldMkLst>
      </pc:sldChg>
      <pc:sldChg chg="addSp modSp mod modAnim">
        <pc:chgData name="Benny" userId="3efe00ed-5fa4-4ab9-9995-d7a32f460da7" providerId="ADAL" clId="{FCD4C882-11C5-49F5-B4E1-9311A8218184}" dt="2022-03-24T05:41:33.629" v="57" actId="20577"/>
        <pc:sldMkLst>
          <pc:docMk/>
          <pc:sldMk cId="3480808153" sldId="656"/>
        </pc:sldMkLst>
        <pc:spChg chg="mod">
          <ac:chgData name="Benny" userId="3efe00ed-5fa4-4ab9-9995-d7a32f460da7" providerId="ADAL" clId="{FCD4C882-11C5-49F5-B4E1-9311A8218184}" dt="2022-03-24T05:41:33.629" v="57" actId="20577"/>
          <ac:spMkLst>
            <pc:docMk/>
            <pc:sldMk cId="3480808153" sldId="656"/>
            <ac:spMk id="29" creationId="{49DEC984-2D2C-426C-8885-6630BFBDE9BB}"/>
          </ac:spMkLst>
        </pc:spChg>
        <pc:picChg chg="add mod">
          <ac:chgData name="Benny" userId="3efe00ed-5fa4-4ab9-9995-d7a32f460da7" providerId="ADAL" clId="{FCD4C882-11C5-49F5-B4E1-9311A8218184}" dt="2022-03-24T05:41:17.758" v="49" actId="1076"/>
          <ac:picMkLst>
            <pc:docMk/>
            <pc:sldMk cId="3480808153" sldId="656"/>
            <ac:picMk id="4" creationId="{81AFA30C-5A90-447E-8E80-FA4C6BF33B19}"/>
          </ac:picMkLst>
        </pc:picChg>
        <pc:picChg chg="mod">
          <ac:chgData name="Benny" userId="3efe00ed-5fa4-4ab9-9995-d7a32f460da7" providerId="ADAL" clId="{FCD4C882-11C5-49F5-B4E1-9311A8218184}" dt="2022-03-24T05:41:19.773" v="50" actId="1076"/>
          <ac:picMkLst>
            <pc:docMk/>
            <pc:sldMk cId="3480808153" sldId="656"/>
            <ac:picMk id="13" creationId="{A5027691-C233-4433-A4CC-EA19925B7525}"/>
          </ac:picMkLst>
        </pc:picChg>
      </pc:sldChg>
      <pc:sldChg chg="del">
        <pc:chgData name="Benny" userId="3efe00ed-5fa4-4ab9-9995-d7a32f460da7" providerId="ADAL" clId="{FCD4C882-11C5-49F5-B4E1-9311A8218184}" dt="2022-03-23T10:13:25.311" v="1" actId="2696"/>
        <pc:sldMkLst>
          <pc:docMk/>
          <pc:sldMk cId="2198630486" sldId="659"/>
        </pc:sldMkLst>
      </pc:sldChg>
      <pc:sldChg chg="addSp delSp modSp mod">
        <pc:chgData name="Benny" userId="3efe00ed-5fa4-4ab9-9995-d7a32f460da7" providerId="ADAL" clId="{FCD4C882-11C5-49F5-B4E1-9311A8218184}" dt="2022-03-24T05:38:10.674" v="46" actId="14100"/>
        <pc:sldMkLst>
          <pc:docMk/>
          <pc:sldMk cId="3701200941" sldId="664"/>
        </pc:sldMkLst>
        <pc:picChg chg="add del mod">
          <ac:chgData name="Benny" userId="3efe00ed-5fa4-4ab9-9995-d7a32f460da7" providerId="ADAL" clId="{FCD4C882-11C5-49F5-B4E1-9311A8218184}" dt="2022-03-24T05:37:40.573" v="39" actId="478"/>
          <ac:picMkLst>
            <pc:docMk/>
            <pc:sldMk cId="3701200941" sldId="664"/>
            <ac:picMk id="9" creationId="{8C8FC43C-1BEF-4C46-BC61-29CCB9D962D4}"/>
          </ac:picMkLst>
        </pc:picChg>
        <pc:picChg chg="add mod">
          <ac:chgData name="Benny" userId="3efe00ed-5fa4-4ab9-9995-d7a32f460da7" providerId="ADAL" clId="{FCD4C882-11C5-49F5-B4E1-9311A8218184}" dt="2022-03-24T05:38:10.674" v="46" actId="14100"/>
          <ac:picMkLst>
            <pc:docMk/>
            <pc:sldMk cId="3701200941" sldId="664"/>
            <ac:picMk id="11" creationId="{0144C188-8FFC-4A1B-89D8-93F2245BCCA0}"/>
          </ac:picMkLst>
        </pc:picChg>
      </pc:sldChg>
      <pc:sldChg chg="modAnim">
        <pc:chgData name="Benny" userId="3efe00ed-5fa4-4ab9-9995-d7a32f460da7" providerId="ADAL" clId="{FCD4C882-11C5-49F5-B4E1-9311A8218184}" dt="2022-03-23T15:02:26.933" v="27"/>
        <pc:sldMkLst>
          <pc:docMk/>
          <pc:sldMk cId="1366407150" sldId="669"/>
        </pc:sldMkLst>
      </pc:sldChg>
      <pc:sldChg chg="modSp mod modAnim">
        <pc:chgData name="Benny" userId="3efe00ed-5fa4-4ab9-9995-d7a32f460da7" providerId="ADAL" clId="{FCD4C882-11C5-49F5-B4E1-9311A8218184}" dt="2022-03-23T15:01:57.037" v="26"/>
        <pc:sldMkLst>
          <pc:docMk/>
          <pc:sldMk cId="799169870" sldId="672"/>
        </pc:sldMkLst>
        <pc:picChg chg="mod">
          <ac:chgData name="Benny" userId="3efe00ed-5fa4-4ab9-9995-d7a32f460da7" providerId="ADAL" clId="{FCD4C882-11C5-49F5-B4E1-9311A8218184}" dt="2022-03-23T15:01:48.297" v="25" actId="1076"/>
          <ac:picMkLst>
            <pc:docMk/>
            <pc:sldMk cId="799169870" sldId="672"/>
            <ac:picMk id="7" creationId="{1371CBFF-5234-4174-B04C-3738567D17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7" y="0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for at redigere teksttypografierne i masteren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285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7" y="9371285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0A4491-ADF1-4B3F-8F25-1144CD95AA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85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0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50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76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54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40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62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40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079D0-74D5-4761-9887-94B74CCC10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CAC34-27CD-46EA-BFC4-14283F747E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5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079D0-74D5-4761-9887-94B74CCC10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6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079D0-74D5-4761-9887-94B74CCC10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4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96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079D0-74D5-4761-9887-94B74CCC10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04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33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8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3B6C0E-C8A5-49B0-B7B3-74E9BA889E3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8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6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9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2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5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9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DB7CC-6C98-4B2C-8E36-00B2E980D42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8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3429000"/>
            <a:ext cx="3352800" cy="381000"/>
          </a:xfrm>
        </p:spPr>
        <p:txBody>
          <a:bodyPr/>
          <a:lstStyle>
            <a:lvl1pPr>
              <a:defRPr sz="2800" b="1" i="0" cap="all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OVERSKRIFT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962400"/>
            <a:ext cx="3352800" cy="17526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58072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189" y="2340000"/>
            <a:ext cx="7560000" cy="342000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0151-F289-4DC9-8603-267824C08575}" type="datetime1">
              <a:rPr lang="da-DK" smtClean="0"/>
              <a:t>24-03-2022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C620-6F3A-4F22-9CEE-3D12C3486C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894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11188" y="2340000"/>
            <a:ext cx="3600000" cy="3420000"/>
          </a:xfrm>
        </p:spPr>
        <p:txBody>
          <a:bodyPr/>
          <a:lstStyle>
            <a:lvl1pPr>
              <a:defRPr sz="1200" b="0" i="0">
                <a:latin typeface="Verdana"/>
                <a:cs typeface="Verdana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90000" y="2340000"/>
            <a:ext cx="3600000" cy="3420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0E728-2ADE-4F99-B9C4-9EA1B83F89EC}" type="datetime1">
              <a:rPr lang="da-DK" smtClean="0"/>
              <a:t>24-03-2022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32A69-A91A-4076-B0E0-02AFE9C704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70242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A71C-3622-4B90-8BB4-55798F0B3AE6}" type="datetime1">
              <a:rPr lang="da-DK" smtClean="0"/>
              <a:t>24-03-2022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60410-33C6-44A0-AE3A-157F7B062E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"/>
          </p:nvPr>
        </p:nvSpPr>
        <p:spPr>
          <a:xfrm>
            <a:off x="611188" y="2340000"/>
            <a:ext cx="3600000" cy="3420000"/>
          </a:xfrm>
        </p:spPr>
        <p:txBody>
          <a:bodyPr/>
          <a:lstStyle>
            <a:lvl1pPr>
              <a:defRPr sz="1200" b="0" i="0">
                <a:latin typeface="Verdana"/>
                <a:cs typeface="Verdana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indhold 3"/>
          <p:cNvSpPr>
            <a:spLocks noGrp="1"/>
          </p:cNvSpPr>
          <p:nvPr>
            <p:ph sz="half" idx="2"/>
          </p:nvPr>
        </p:nvSpPr>
        <p:spPr>
          <a:xfrm>
            <a:off x="4590000" y="2340000"/>
            <a:ext cx="3600000" cy="3420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3641456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sobjek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B4E2-CE03-4011-906F-36B7185F84AE}" type="datetime1">
              <a:rPr lang="da-DK" smtClean="0"/>
              <a:t>24-03-2022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9647A-5304-4063-BB46-61302BF458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"/>
          </p:nvPr>
        </p:nvSpPr>
        <p:spPr>
          <a:xfrm>
            <a:off x="611188" y="2340000"/>
            <a:ext cx="3600000" cy="3420000"/>
          </a:xfrm>
        </p:spPr>
        <p:txBody>
          <a:bodyPr/>
          <a:lstStyle>
            <a:lvl1pPr>
              <a:defRPr sz="1200" b="0" i="0">
                <a:latin typeface="Verdana"/>
                <a:cs typeface="Verdana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indhold 3"/>
          <p:cNvSpPr>
            <a:spLocks noGrp="1"/>
          </p:cNvSpPr>
          <p:nvPr>
            <p:ph sz="half" idx="2"/>
          </p:nvPr>
        </p:nvSpPr>
        <p:spPr>
          <a:xfrm>
            <a:off x="4590000" y="2340000"/>
            <a:ext cx="3600000" cy="3420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852702861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11189" y="2340000"/>
            <a:ext cx="756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11188" y="4176000"/>
            <a:ext cx="3600000" cy="154800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653D-4CA3-4E88-986C-040920CE07ED}" type="datetime1">
              <a:rPr lang="da-DK" smtClean="0"/>
              <a:t>24-03-2022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BA5A-DEDA-4EB8-84FB-53D0CAA152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4572000" y="4176000"/>
            <a:ext cx="3600000" cy="154800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6881865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572000" y="2340000"/>
            <a:ext cx="3600000" cy="158400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572000" y="4176000"/>
            <a:ext cx="3600000" cy="158400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0B82D-EAF6-4C42-9B3B-713239D77D40}" type="datetime1">
              <a:rPr lang="da-DK" smtClean="0"/>
              <a:t>24-03-2022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E424-F3D2-46E4-A7F2-F4DB87597C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10" name="Pladsholder til indhold 2"/>
          <p:cNvSpPr>
            <a:spLocks noGrp="1"/>
          </p:cNvSpPr>
          <p:nvPr>
            <p:ph sz="half" idx="1"/>
          </p:nvPr>
        </p:nvSpPr>
        <p:spPr>
          <a:xfrm>
            <a:off x="611188" y="2340000"/>
            <a:ext cx="3600000" cy="3420000"/>
          </a:xfrm>
        </p:spPr>
        <p:txBody>
          <a:bodyPr/>
          <a:lstStyle>
            <a:lvl1pPr>
              <a:defRPr sz="1200" b="0" i="0">
                <a:latin typeface="Verdana"/>
                <a:cs typeface="Verdana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4664228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o indholdsobjekt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1188" y="2340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609600" y="4176000"/>
            <a:ext cx="3600000" cy="158400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half" idx="3"/>
          </p:nvPr>
        </p:nvSpPr>
        <p:spPr>
          <a:xfrm>
            <a:off x="4572000" y="2340000"/>
            <a:ext cx="3600000" cy="3420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D7430-0323-4D57-BC93-F4E5D9EDB78C}" type="datetime1">
              <a:rPr lang="da-DK" smtClean="0"/>
              <a:t>24-03-2022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FDDE0-237C-4FEE-81B4-21E3A1A64C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3360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1188" y="2340000"/>
            <a:ext cx="3600000" cy="158400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590000" y="2340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611188" y="4176000"/>
            <a:ext cx="3600000" cy="158400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590000" y="4176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A6E80-1FFA-4FAD-981B-0E6488D521B3}" type="datetime1">
              <a:rPr lang="da-DK" smtClean="0"/>
              <a:t>24-03-2022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071EC-7C9A-427E-AE65-AB34788283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4197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2340000"/>
            <a:ext cx="756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67413" y="6526215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72C2212E-5573-4EEA-9AF2-356CDBBAE5A3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6215"/>
            <a:ext cx="289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72" y="6526215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237A9C55-DDBB-4DBB-B8BC-2CB6725AB7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3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</p:sldLayoutIdLst>
  <p:transition>
    <p:randomBar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 cap="all">
          <a:solidFill>
            <a:srgbClr val="000000"/>
          </a:solidFill>
          <a:latin typeface="Verdana"/>
          <a:ea typeface="+mj-ea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9pPr>
    </p:titleStyle>
    <p:bodyStyle>
      <a:lvl1pPr marL="0" indent="0" algn="l" rtl="0" eaLnBrk="0" fontAlgn="base" hangingPunct="0">
        <a:spcBef>
          <a:spcPct val="50000"/>
        </a:spcBef>
        <a:spcAft>
          <a:spcPct val="0"/>
        </a:spcAft>
        <a:defRPr sz="1200" b="0" i="0">
          <a:solidFill>
            <a:schemeClr val="tx1"/>
          </a:solidFill>
          <a:latin typeface="Verdana"/>
          <a:ea typeface="+mn-ea"/>
          <a:cs typeface="Verdana"/>
        </a:defRPr>
      </a:lvl1pPr>
      <a:lvl2pPr marL="358775" indent="-179388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1200" b="0" i="0">
          <a:solidFill>
            <a:schemeClr val="tx1"/>
          </a:solidFill>
          <a:latin typeface="Verdana"/>
          <a:cs typeface="Verdana"/>
        </a:defRPr>
      </a:lvl2pPr>
      <a:lvl3pPr marL="717550" indent="-179388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1200" b="0" i="0">
          <a:solidFill>
            <a:schemeClr val="tx1"/>
          </a:solidFill>
          <a:latin typeface="Verdana"/>
          <a:cs typeface="Verdana"/>
        </a:defRPr>
      </a:lvl3pPr>
      <a:lvl4pPr marL="1076325" indent="-179388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1200" b="0" i="0">
          <a:solidFill>
            <a:schemeClr val="tx1"/>
          </a:solidFill>
          <a:latin typeface="Verdana"/>
          <a:cs typeface="Verdana"/>
        </a:defRPr>
      </a:lvl4pPr>
      <a:lvl5pPr marL="1438275" indent="-182563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1200" b="0" i="0">
          <a:solidFill>
            <a:schemeClr val="tx1"/>
          </a:solidFill>
          <a:latin typeface="Verdana"/>
          <a:cs typeface="Verdana"/>
        </a:defRPr>
      </a:lvl5pPr>
      <a:lvl6pPr marL="1895475" indent="-182563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400">
          <a:solidFill>
            <a:srgbClr val="395A7A"/>
          </a:solidFill>
          <a:latin typeface="+mn-lt"/>
        </a:defRPr>
      </a:lvl6pPr>
      <a:lvl7pPr marL="2352675" indent="-182563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400">
          <a:solidFill>
            <a:srgbClr val="395A7A"/>
          </a:solidFill>
          <a:latin typeface="+mn-lt"/>
        </a:defRPr>
      </a:lvl7pPr>
      <a:lvl8pPr marL="2809875" indent="-182563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400">
          <a:solidFill>
            <a:srgbClr val="395A7A"/>
          </a:solidFill>
          <a:latin typeface="+mn-lt"/>
        </a:defRPr>
      </a:lvl8pPr>
      <a:lvl9pPr marL="3267075" indent="-182563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400">
          <a:solidFill>
            <a:srgbClr val="395A7A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en@herningvand.dk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is@herningvand.d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youtu.be%2FyJiVGQjoSlY&amp;data=04%7C01%7Cben%40herningvand.dk%7C9bea3921fc694749286a08da0cb3b7aa%7C68c22d8050df4362aadbb74e123c5622%7C1%7C0%7C637836263249944285%7CUnknown%7CTWFpbGZsb3d8eyJWIjoiMC4wLjAwMDAiLCJQIjoiV2luMzIiLCJBTiI6Ik1haWwiLCJXVCI6Mn0%3D%7C3000&amp;sdata=Pn0kywif3%2FyFwak1sXNx1yTo8%2B5BJmOMHsoTMVd1S44%3D&amp;reserv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herningvand.dk/derfor-giver-separatkloakering-god-men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4869160"/>
            <a:ext cx="3960439" cy="1080120"/>
          </a:xfrm>
        </p:spPr>
        <p:txBody>
          <a:bodyPr/>
          <a:lstStyle/>
          <a:p>
            <a:r>
              <a:rPr lang="da-DK" sz="2600" dirty="0"/>
              <a:t>Dialogmøde</a:t>
            </a:r>
            <a:br>
              <a:rPr lang="da-DK" sz="2600" dirty="0"/>
            </a:br>
            <a:br>
              <a:rPr lang="da-DK" sz="2400" dirty="0"/>
            </a:br>
            <a:r>
              <a:rPr lang="da-DK" sz="1800" dirty="0"/>
              <a:t>- med entreprenørerne og</a:t>
            </a:r>
            <a:br>
              <a:rPr lang="da-DK" sz="1800" dirty="0"/>
            </a:br>
            <a:r>
              <a:rPr lang="da-DK" sz="1800" dirty="0"/>
              <a:t>   kloakmestre i Herning</a:t>
            </a: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r>
              <a:rPr lang="da-DK" sz="1400" dirty="0"/>
              <a:t>Den 24. marts 2022</a:t>
            </a:r>
            <a:br>
              <a:rPr lang="da-DK" sz="2000" dirty="0"/>
            </a:br>
            <a:endParaRPr lang="en-US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/>
          <a:srcRect l="12491" b="1920"/>
          <a:stretch/>
        </p:blipFill>
        <p:spPr bwMode="auto">
          <a:xfrm>
            <a:off x="6084168" y="2132857"/>
            <a:ext cx="2304256" cy="140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ladsholder til indhold 12" descr="billede_blad_100x95.jpg"/>
          <p:cNvPicPr>
            <a:picLocks noChangeAspect="1"/>
          </p:cNvPicPr>
          <p:nvPr/>
        </p:nvPicPr>
        <p:blipFill>
          <a:blip r:embed="rId3" cstate="print"/>
          <a:srcRect l="-56" r="-56"/>
          <a:stretch>
            <a:fillRect/>
          </a:stretch>
        </p:blipFill>
        <p:spPr bwMode="auto">
          <a:xfrm>
            <a:off x="6084181" y="3645024"/>
            <a:ext cx="197074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dsholder til indhold 10" descr="billede_kort_210x44.jpg"/>
          <p:cNvPicPr>
            <a:picLocks noChangeAspect="1"/>
          </p:cNvPicPr>
          <p:nvPr/>
        </p:nvPicPr>
        <p:blipFill rotWithShape="1">
          <a:blip r:embed="rId4" cstate="print"/>
          <a:srcRect l="24832" r="5394"/>
          <a:stretch/>
        </p:blipFill>
        <p:spPr bwMode="auto">
          <a:xfrm>
            <a:off x="533854" y="1772904"/>
            <a:ext cx="3825633" cy="115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467544" y="5940569"/>
            <a:ext cx="72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/>
            <a:r>
              <a:rPr lang="da-DK" altLang="da-DK" sz="1600" b="1" dirty="0">
                <a:solidFill>
                  <a:srgbClr val="395A7A"/>
                </a:solidFill>
              </a:rPr>
              <a:t>Benny Nielsen, Afdelingschef,  Plan og Projekt        </a:t>
            </a:r>
          </a:p>
          <a:p>
            <a:pPr marL="0" indent="0" eaLnBrk="1" hangingPunct="1"/>
            <a:r>
              <a:rPr lang="da-DK" altLang="da-DK" sz="1600" b="1" dirty="0">
                <a:solidFill>
                  <a:srgbClr val="395A7A"/>
                </a:solidFill>
                <a:hlinkClick r:id="rId5"/>
              </a:rPr>
              <a:t>ben@herningvand.dk</a:t>
            </a:r>
            <a:r>
              <a:rPr lang="da-DK" altLang="da-DK" sz="1600" b="1" dirty="0">
                <a:solidFill>
                  <a:srgbClr val="395A7A"/>
                </a:solidFill>
              </a:rPr>
              <a:t>   Tlf.: 3016 1975</a:t>
            </a:r>
            <a:endParaRPr lang="en-US" altLang="da-DK" sz="1600" b="1" dirty="0">
              <a:solidFill>
                <a:srgbClr val="395A7A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99E2B2F-D21A-4825-B8F4-55172D82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32351-2E80-4B5F-9245-2F80E49A34AF}" type="datetime1">
              <a:rPr lang="da-DK" smtClean="0"/>
              <a:t>24-03-2022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F177E6F-E3E6-468C-9042-2FCA896E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C93B712-4844-4F13-9E42-20C0A1DA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60410-33C6-44A0-AE3A-157F7B062E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13CAD4D-2050-4EA2-8808-D3E8E72C3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helhedsløsning på privat grund….</a:t>
            </a:r>
            <a:endParaRPr lang="en-US" altLang="da-DK" sz="18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A0DF336-B6B7-4A9A-A6D7-C32A827B8C87}"/>
              </a:ext>
            </a:extLst>
          </p:cNvPr>
          <p:cNvSpPr txBox="1"/>
          <p:nvPr/>
        </p:nvSpPr>
        <p:spPr>
          <a:xfrm>
            <a:off x="467522" y="2132856"/>
            <a:ext cx="828094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Risiko for indsivning i private ledninger </a:t>
            </a:r>
            <a:r>
              <a:rPr lang="da-DK" b="1" dirty="0">
                <a:sym typeface="Wingdings" panose="05000000000000000000" pitchFamily="2" charset="2"/>
              </a:rPr>
              <a:t></a:t>
            </a:r>
          </a:p>
          <a:p>
            <a:endParaRPr lang="da-DK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Utætte spildevandsledninger </a:t>
            </a:r>
          </a:p>
          <a:p>
            <a:r>
              <a:rPr lang="da-DK" sz="1600" dirty="0"/>
              <a:t>      (f.eks. ved brug af eksisterende kloakledning til spildevand)</a:t>
            </a:r>
          </a:p>
          <a:p>
            <a:endParaRPr lang="da-DK" sz="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Overlapning ml. regnvand til spildevand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b="1" dirty="0"/>
              <a:t>Hvad gør Herning Vand A/S ? </a:t>
            </a:r>
          </a:p>
          <a:p>
            <a:endParaRPr lang="da-DK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Problemstilling beskrevet i informationsbreve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TV inspektion med indsivningsundersøgelse (efter påbudsperiode)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Dialog med myndighed + TV undersøgelser på alle stik.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b="1" dirty="0"/>
              <a:t>Hvad kan i gøre som entreprenører ?</a:t>
            </a:r>
          </a:p>
          <a:p>
            <a:endParaRPr lang="da-DK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Oplys kunderne om risikoen ved brug af eksisterende ledning til spildevand. </a:t>
            </a:r>
            <a:endParaRPr lang="da-DK" b="1" dirty="0"/>
          </a:p>
          <a:p>
            <a:endParaRPr lang="da-DK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3531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99E2B2F-D21A-4825-B8F4-55172D82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32351-2E80-4B5F-9245-2F80E49A34AF}" type="datetime1">
              <a:rPr lang="da-DK" smtClean="0"/>
              <a:t>24-03-2022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F177E6F-E3E6-468C-9042-2FCA896E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C93B712-4844-4F13-9E42-20C0A1DA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60410-33C6-44A0-AE3A-157F7B062E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13CAD4D-2050-4EA2-8808-D3E8E72C3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helhedsløsning på privat grund….</a:t>
            </a:r>
            <a:endParaRPr lang="en-US" altLang="da-DK" sz="18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371CBFF-5234-4174-B04C-3738567D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31" y="2035275"/>
            <a:ext cx="3259679" cy="401497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96B5E2C-4B14-4617-94AE-CABCC2835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81" y="2032347"/>
            <a:ext cx="3141091" cy="401789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B22BF01D-28B5-4788-840C-B085B87AA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814" y="2032346"/>
            <a:ext cx="551551" cy="551551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04078428-ED42-4083-9B57-F8260834E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176" y="2032346"/>
            <a:ext cx="576063" cy="5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6987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99E2B2F-D21A-4825-B8F4-55172D82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49C5C-1020-4F63-91F7-0539A9B041FE}" type="datetime1">
              <a:rPr lang="da-DK" smtClean="0"/>
              <a:t>24-03-2022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F177E6F-E3E6-468C-9042-2FCA896E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C93B712-4844-4F13-9E42-20C0A1DA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60410-33C6-44A0-AE3A-157F7B062E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13CAD4D-2050-4EA2-8808-D3E8E72C3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Opmåling og stikledninger </a:t>
            </a:r>
            <a:endParaRPr lang="en-US" altLang="da-DK" sz="18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A0DF336-B6B7-4A9A-A6D7-C32A827B8C87}"/>
              </a:ext>
            </a:extLst>
          </p:cNvPr>
          <p:cNvSpPr txBox="1"/>
          <p:nvPr/>
        </p:nvSpPr>
        <p:spPr>
          <a:xfrm>
            <a:off x="396062" y="1916832"/>
            <a:ext cx="813675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 Opmålingsprocedure for Herning Vand: (vedhæftes udbud)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har spurgt 6 entreprenører om deres erfaring med opmåling: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Specifikke/enklere GPS kodelister til kloakprojekt/bassin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Præcis formulering til hvad HV gerne vil modtage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 os gerne hvis i har spørgsmål eller forslag til forbedring </a:t>
            </a:r>
          </a:p>
          <a:p>
            <a:pPr>
              <a:lnSpc>
                <a:spcPct val="150000"/>
              </a:lnSpc>
            </a:pPr>
            <a:r>
              <a:rPr lang="da-D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Stikledninger: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Billeder af stikledninger sendes via app i fremtiden (håber vi) 😊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 funktion som kan virke offline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Gebyrfri oprettelse for entreprenøren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Mulighed for mange brugere ved den enkelte entreprenør  </a:t>
            </a:r>
            <a:br>
              <a:rPr lang="da-DK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</a:br>
            <a:endParaRPr lang="da-DK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endParaRPr lang="da-DK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6686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99E2B2F-D21A-4825-B8F4-55172D82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4F79E-BD48-4029-9764-9A12703A66F9}" type="datetime1">
              <a:rPr lang="da-DK" smtClean="0"/>
              <a:t>24-03-2022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F177E6F-E3E6-468C-9042-2FCA896E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C93B712-4844-4F13-9E42-20C0A1DA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60410-33C6-44A0-AE3A-157F7B062E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13CAD4D-2050-4EA2-8808-D3E8E72C3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Lidt kloak-teknik</a:t>
            </a:r>
            <a:endParaRPr lang="en-US" altLang="da-DK" sz="18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A0DF336-B6B7-4A9A-A6D7-C32A827B8C87}"/>
              </a:ext>
            </a:extLst>
          </p:cNvPr>
          <p:cNvSpPr txBox="1"/>
          <p:nvPr/>
        </p:nvSpPr>
        <p:spPr>
          <a:xfrm>
            <a:off x="539552" y="2060849"/>
            <a:ext cx="24482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Acceptkriterier ved TV-inspektion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Entreprenører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Tv-operatører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Bilag til udbudsmateriale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b="1" dirty="0"/>
              <a:t>Bilag 1</a:t>
            </a:r>
            <a:br>
              <a:rPr lang="da-DK" b="1" dirty="0"/>
            </a:br>
            <a:r>
              <a:rPr lang="da-DK" dirty="0" err="1"/>
              <a:t>Påboringer</a:t>
            </a:r>
            <a:r>
              <a:rPr lang="da-DK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Tx/>
              <a:buChar char="-"/>
            </a:pPr>
            <a:endParaRPr lang="da-DK" sz="2000" b="1" dirty="0"/>
          </a:p>
          <a:p>
            <a:r>
              <a:rPr lang="da-DK" sz="2000" b="1" dirty="0"/>
              <a:t> 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4F3ECAB-02D5-48DB-B0F4-38C0C64BE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000167"/>
            <a:ext cx="5148970" cy="44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0715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99E2B2F-D21A-4825-B8F4-55172D82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4F79E-BD48-4029-9764-9A12703A66F9}" type="datetime1">
              <a:rPr lang="da-DK" smtClean="0"/>
              <a:t>24-03-2022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F177E6F-E3E6-468C-9042-2FCA896E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C93B712-4844-4F13-9E42-20C0A1DA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60410-33C6-44A0-AE3A-157F7B062E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13CAD4D-2050-4EA2-8808-D3E8E72C3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Lidt kloak-teknik</a:t>
            </a:r>
            <a:endParaRPr lang="en-US" altLang="da-DK" sz="18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A0DF336-B6B7-4A9A-A6D7-C32A827B8C87}"/>
              </a:ext>
            </a:extLst>
          </p:cNvPr>
          <p:cNvSpPr txBox="1"/>
          <p:nvPr/>
        </p:nvSpPr>
        <p:spPr>
          <a:xfrm>
            <a:off x="539552" y="2051383"/>
            <a:ext cx="27363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Acceptkriterier ved TV-inspektion</a:t>
            </a:r>
          </a:p>
          <a:p>
            <a:br>
              <a:rPr lang="da-DK" b="1" dirty="0"/>
            </a:br>
            <a:r>
              <a:rPr lang="da-DK" b="1" dirty="0"/>
              <a:t>Bilag 3</a:t>
            </a:r>
            <a:br>
              <a:rPr lang="da-DK" b="1" dirty="0"/>
            </a:br>
            <a:endParaRPr lang="da-DK" b="1" dirty="0"/>
          </a:p>
          <a:p>
            <a:r>
              <a:rPr lang="da-DK" dirty="0"/>
              <a:t>Punktdeformation/Hvide mærker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Hvis der er hvide mærker kræver HV opgravning hvis der er skygger på TV inspektionen </a:t>
            </a:r>
          </a:p>
          <a:p>
            <a:pPr marL="342900" indent="-342900">
              <a:buFontTx/>
              <a:buChar char="-"/>
            </a:pPr>
            <a:endParaRPr lang="da-DK" sz="2000" b="1" dirty="0"/>
          </a:p>
          <a:p>
            <a:r>
              <a:rPr lang="da-DK" sz="2000" b="1" dirty="0"/>
              <a:t> 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8733AC8-79E6-44AA-8037-16A2F3AB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176" y="2051383"/>
            <a:ext cx="5245590" cy="44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12233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548730"/>
            <a:ext cx="7129164" cy="1008062"/>
          </a:xfrm>
        </p:spPr>
        <p:txBody>
          <a:bodyPr/>
          <a:lstStyle/>
          <a:p>
            <a:pPr eaLnBrk="1" hangingPunct="1"/>
            <a:r>
              <a:rPr lang="da-DK" altLang="da-DK" dirty="0"/>
              <a:t>Ny </a:t>
            </a:r>
            <a:r>
              <a:rPr lang="da-DK" altLang="da-DK" dirty="0" err="1"/>
              <a:t>webgrafkort</a:t>
            </a:r>
            <a:br>
              <a:rPr lang="da-DK" altLang="da-DK" sz="2000" dirty="0"/>
            </a:br>
            <a:r>
              <a:rPr lang="da-DK" altLang="da-DK" sz="1800" b="0" dirty="0"/>
              <a:t>- hvad betyder det for jer</a:t>
            </a:r>
            <a:endParaRPr lang="en-US" altLang="da-DK" sz="1800" b="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772816"/>
            <a:ext cx="8208912" cy="4608512"/>
          </a:xfrm>
        </p:spPr>
        <p:txBody>
          <a:bodyPr/>
          <a:lstStyle/>
          <a:p>
            <a:pPr marR="106680" lvl="0">
              <a:spcAft>
                <a:spcPts val="0"/>
              </a:spcAft>
              <a:tabLst>
                <a:tab pos="323850" algn="l"/>
              </a:tabLst>
            </a:pPr>
            <a:endParaRPr lang="da-DK" sz="1800" b="1" dirty="0"/>
          </a:p>
          <a:p>
            <a:pPr marR="106680" lvl="1" indent="0">
              <a:spcAft>
                <a:spcPts val="0"/>
              </a:spcAft>
              <a:buNone/>
              <a:tabLst>
                <a:tab pos="323850" algn="l"/>
              </a:tabLst>
            </a:pPr>
            <a:endParaRPr lang="da-DK" sz="1600" b="1" dirty="0"/>
          </a:p>
          <a:p>
            <a:pPr marL="457200" lvl="1" indent="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5221D3-7218-41A5-A765-A697750BF96C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Møde med kloakmestre og entreprenører marts 2022</a:t>
            </a:r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630A78D-8CC4-4285-8AA0-5A835F68489D}"/>
              </a:ext>
            </a:extLst>
          </p:cNvPr>
          <p:cNvSpPr txBox="1"/>
          <p:nvPr/>
        </p:nvSpPr>
        <p:spPr>
          <a:xfrm>
            <a:off x="1135797" y="3517392"/>
            <a:ext cx="353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53F0638-82FF-4BEB-8DAC-D4F432EE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63" y="2131963"/>
            <a:ext cx="763284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defRPr sz="1200" b="0" i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8775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2pPr>
            <a:lvl3pPr marL="71755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3pPr>
            <a:lvl4pPr marL="1076325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1438275" indent="-182563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5pPr>
            <a:lvl6pPr marL="18954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6pPr>
            <a:lvl7pPr marL="23526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7pPr>
            <a:lvl8pPr marL="28098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8pPr>
            <a:lvl9pPr marL="32670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2000" b="1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800" kern="0" dirty="0"/>
              <a:t>Vores digitale kort skifter fra </a:t>
            </a:r>
            <a:r>
              <a:rPr lang="da-DK" sz="1800" kern="0" dirty="0" err="1"/>
              <a:t>WebGrafKort</a:t>
            </a:r>
            <a:r>
              <a:rPr lang="da-DK" sz="1800" kern="0" dirty="0"/>
              <a:t> til </a:t>
            </a:r>
            <a:r>
              <a:rPr lang="da-DK" sz="1800" kern="0" dirty="0" err="1"/>
              <a:t>Insight</a:t>
            </a:r>
            <a:endParaRPr lang="da-DK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800" kern="0" dirty="0"/>
              <a:t>Vi forventer at lukke den gamle løsning ned inden sommerferien 2022.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800" kern="0" dirty="0"/>
              <a:t>Skiftet kræver at alle brugere oprettes på ny – giver os mulighed for at “rydde op” i gamle inaktive brugere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800" kern="0" dirty="0"/>
              <a:t>Jeg gennemgår listen og opretter dem jeg “kender” – hvis du mangler adgang, så kontakt Didde: </a:t>
            </a:r>
            <a:r>
              <a:rPr lang="da-DK" sz="1800" kern="0" dirty="0">
                <a:hlinkClick r:id="rId3"/>
              </a:rPr>
              <a:t>dis@herningvand.dk</a:t>
            </a:r>
            <a:endParaRPr lang="da-DK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800" kern="0" dirty="0"/>
              <a:t>Hvordan ser den nye løsning ud? </a:t>
            </a:r>
            <a:br>
              <a:rPr lang="da-DK" sz="1800" kern="0" dirty="0"/>
            </a:br>
            <a:r>
              <a:rPr lang="da-DK" sz="1800" kern="0" dirty="0"/>
              <a:t>LIVE visning </a:t>
            </a:r>
            <a:r>
              <a:rPr lang="da-DK" sz="1800" kern="0" dirty="0">
                <a:sym typeface="Wingdings" panose="05000000000000000000" pitchFamily="2" charset="2"/>
              </a:rPr>
              <a:t></a:t>
            </a:r>
            <a:endParaRPr lang="da-DK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46015481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548730"/>
            <a:ext cx="7129164" cy="1008062"/>
          </a:xfrm>
        </p:spPr>
        <p:txBody>
          <a:bodyPr/>
          <a:lstStyle/>
          <a:p>
            <a:pPr eaLnBrk="1" hangingPunct="1"/>
            <a:r>
              <a:rPr lang="da-DK" altLang="da-DK" dirty="0"/>
              <a:t>Den nye LER-lov</a:t>
            </a:r>
            <a:br>
              <a:rPr lang="da-DK" altLang="da-DK" sz="2800" dirty="0"/>
            </a:br>
            <a:r>
              <a:rPr lang="da-DK" altLang="da-DK" sz="1800" b="0" dirty="0"/>
              <a:t>- Tidsrammen og nyheder</a:t>
            </a:r>
            <a:endParaRPr lang="en-US" altLang="da-DK" sz="1800" b="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772816"/>
            <a:ext cx="8208912" cy="4608512"/>
          </a:xfrm>
        </p:spPr>
        <p:txBody>
          <a:bodyPr/>
          <a:lstStyle/>
          <a:p>
            <a:pPr marR="106680" lvl="0">
              <a:spcAft>
                <a:spcPts val="0"/>
              </a:spcAft>
              <a:tabLst>
                <a:tab pos="323850" algn="l"/>
              </a:tabLst>
            </a:pPr>
            <a:endParaRPr lang="da-DK" sz="1800" b="1" dirty="0"/>
          </a:p>
          <a:p>
            <a:pPr marR="106680" lvl="1" indent="0">
              <a:spcAft>
                <a:spcPts val="0"/>
              </a:spcAft>
              <a:buNone/>
              <a:tabLst>
                <a:tab pos="323850" algn="l"/>
              </a:tabLst>
            </a:pPr>
            <a:endParaRPr lang="da-DK" sz="1600" b="1" dirty="0"/>
          </a:p>
          <a:p>
            <a:pPr marL="457200" lvl="1" indent="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25CC5B-D93C-4EB3-943C-DF39BDE845F2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Møde med kloakmestre og entreprenører marts 2022</a:t>
            </a:r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630A78D-8CC4-4285-8AA0-5A835F68489D}"/>
              </a:ext>
            </a:extLst>
          </p:cNvPr>
          <p:cNvSpPr txBox="1"/>
          <p:nvPr/>
        </p:nvSpPr>
        <p:spPr>
          <a:xfrm>
            <a:off x="1135797" y="3517392"/>
            <a:ext cx="353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53F0638-82FF-4BEB-8DAC-D4F432EE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628800"/>
            <a:ext cx="763284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defRPr sz="1200" b="0" i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8775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2pPr>
            <a:lvl3pPr marL="71755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3pPr>
            <a:lvl4pPr marL="1076325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1438275" indent="-182563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5pPr>
            <a:lvl6pPr marL="18954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6pPr>
            <a:lvl7pPr marL="23526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7pPr>
            <a:lvl8pPr marL="28098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8pPr>
            <a:lvl9pPr marL="32670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2000" b="1" kern="0" dirty="0"/>
          </a:p>
          <a:p>
            <a:pPr>
              <a:defRPr/>
            </a:pPr>
            <a:r>
              <a:rPr lang="en-US" sz="1800" b="1" kern="0" dirty="0" err="1"/>
              <a:t>Tidsrammen</a:t>
            </a:r>
            <a:r>
              <a:rPr lang="en-US" sz="1800" b="1" kern="0" dirty="0"/>
              <a:t>:</a:t>
            </a:r>
            <a:endParaRPr lang="en-US" sz="1800" b="1" kern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err="1"/>
              <a:t>Loven</a:t>
            </a:r>
            <a:r>
              <a:rPr lang="en-US" sz="1800" kern="0" dirty="0"/>
              <a:t> </a:t>
            </a:r>
            <a:r>
              <a:rPr lang="en-US" sz="1800" kern="0" dirty="0" err="1"/>
              <a:t>træder</a:t>
            </a:r>
            <a:r>
              <a:rPr lang="en-US" sz="1800" kern="0" dirty="0"/>
              <a:t> </a:t>
            </a:r>
            <a:r>
              <a:rPr lang="en-US" sz="1800" kern="0" dirty="0" err="1"/>
              <a:t>i</a:t>
            </a:r>
            <a:r>
              <a:rPr lang="en-US" sz="1800" kern="0" dirty="0"/>
              <a:t> kraft 1. </a:t>
            </a:r>
            <a:r>
              <a:rPr lang="en-US" sz="1800" kern="0" dirty="0" err="1"/>
              <a:t>juli</a:t>
            </a:r>
            <a:r>
              <a:rPr lang="en-US" sz="1800" kern="0" dirty="0"/>
              <a:t> 2023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err="1"/>
              <a:t>Delelementer</a:t>
            </a:r>
            <a:r>
              <a:rPr lang="en-US" sz="1800" kern="0" dirty="0"/>
              <a:t> </a:t>
            </a:r>
            <a:r>
              <a:rPr lang="en-US" sz="1800" kern="0" dirty="0" err="1"/>
              <a:t>af</a:t>
            </a:r>
            <a:r>
              <a:rPr lang="en-US" sz="1800" kern="0" dirty="0"/>
              <a:t> </a:t>
            </a:r>
            <a:r>
              <a:rPr lang="en-US" sz="1800" kern="0" dirty="0" err="1"/>
              <a:t>loven</a:t>
            </a:r>
            <a:r>
              <a:rPr lang="en-US" sz="1800" kern="0" dirty="0"/>
              <a:t> </a:t>
            </a:r>
            <a:r>
              <a:rPr lang="en-US" sz="1800" kern="0" dirty="0" err="1"/>
              <a:t>er</a:t>
            </a:r>
            <a:r>
              <a:rPr lang="en-US" sz="1800" kern="0" dirty="0"/>
              <a:t> </a:t>
            </a:r>
            <a:r>
              <a:rPr lang="en-US" sz="1800" kern="0" dirty="0" err="1"/>
              <a:t>trådt</a:t>
            </a:r>
            <a:r>
              <a:rPr lang="en-US" sz="1800" kern="0" dirty="0"/>
              <a:t> </a:t>
            </a:r>
            <a:r>
              <a:rPr lang="en-US" sz="1800" kern="0" dirty="0" err="1"/>
              <a:t>i</a:t>
            </a:r>
            <a:r>
              <a:rPr lang="en-US" sz="1800" kern="0" dirty="0"/>
              <a:t> kraft 1. </a:t>
            </a:r>
            <a:r>
              <a:rPr lang="en-US" sz="1800" kern="0" dirty="0" err="1"/>
              <a:t>januar</a:t>
            </a:r>
            <a:r>
              <a:rPr lang="en-US" sz="1800" kern="0" dirty="0"/>
              <a:t> 2020.</a:t>
            </a:r>
          </a:p>
          <a:p>
            <a:pPr>
              <a:defRPr/>
            </a:pPr>
            <a:r>
              <a:rPr lang="en-US" sz="1800" b="1" kern="0" dirty="0" err="1"/>
              <a:t>Hvad</a:t>
            </a:r>
            <a:r>
              <a:rPr lang="en-US" sz="1800" b="1" kern="0" dirty="0"/>
              <a:t> </a:t>
            </a:r>
            <a:r>
              <a:rPr lang="en-US" sz="1800" b="1" kern="0" dirty="0" err="1"/>
              <a:t>er</a:t>
            </a:r>
            <a:r>
              <a:rPr lang="en-US" sz="1800" b="1" kern="0" dirty="0"/>
              <a:t> </a:t>
            </a:r>
            <a:r>
              <a:rPr lang="en-US" sz="1800" b="1" kern="0" dirty="0" err="1"/>
              <a:t>nyt</a:t>
            </a:r>
            <a:r>
              <a:rPr lang="en-US" sz="1800" b="1" kern="0" dirty="0"/>
              <a:t>?</a:t>
            </a:r>
            <a:r>
              <a:rPr lang="en-US" sz="1800" i="1" kern="0" dirty="0"/>
              <a:t>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Alle </a:t>
            </a:r>
            <a:r>
              <a:rPr lang="en-US" sz="1800" kern="0" dirty="0" err="1"/>
              <a:t>ledninger</a:t>
            </a:r>
            <a:r>
              <a:rPr lang="en-US" sz="1800" kern="0" dirty="0"/>
              <a:t> </a:t>
            </a:r>
            <a:r>
              <a:rPr lang="en-US" sz="1800" kern="0" dirty="0" err="1"/>
              <a:t>skal</a:t>
            </a:r>
            <a:r>
              <a:rPr lang="en-US" sz="1800" kern="0" dirty="0"/>
              <a:t> </a:t>
            </a:r>
            <a:r>
              <a:rPr lang="en-US" sz="1800" kern="0" dirty="0" err="1"/>
              <a:t>være</a:t>
            </a:r>
            <a:r>
              <a:rPr lang="en-US" sz="1800" kern="0" dirty="0"/>
              <a:t> digital </a:t>
            </a:r>
            <a:r>
              <a:rPr lang="en-US" sz="1800" kern="0" dirty="0" err="1"/>
              <a:t>registreret</a:t>
            </a:r>
            <a:endParaRPr lang="en-US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err="1"/>
              <a:t>Ledningsoplysninger</a:t>
            </a:r>
            <a:r>
              <a:rPr lang="en-US" sz="1800" kern="0" dirty="0"/>
              <a:t> </a:t>
            </a:r>
            <a:r>
              <a:rPr lang="en-US" sz="1800" kern="0" dirty="0" err="1"/>
              <a:t>leveres</a:t>
            </a:r>
            <a:r>
              <a:rPr lang="en-US" sz="1800" kern="0" dirty="0"/>
              <a:t> </a:t>
            </a:r>
            <a:r>
              <a:rPr lang="en-US" sz="1800" kern="0" dirty="0" err="1"/>
              <a:t>til</a:t>
            </a:r>
            <a:r>
              <a:rPr lang="en-US" sz="1800" kern="0" dirty="0"/>
              <a:t> </a:t>
            </a:r>
            <a:r>
              <a:rPr lang="en-US" sz="1800" kern="0" dirty="0" err="1"/>
              <a:t>graveforespørgeren</a:t>
            </a:r>
            <a:r>
              <a:rPr lang="en-US" sz="1800" kern="0" dirty="0"/>
              <a:t> </a:t>
            </a:r>
            <a:r>
              <a:rPr lang="en-US" sz="1800" kern="0" dirty="0" err="1"/>
              <a:t>indenfor</a:t>
            </a:r>
            <a:r>
              <a:rPr lang="en-US" sz="1800" kern="0" dirty="0"/>
              <a:t> 2 timer (</a:t>
            </a:r>
            <a:r>
              <a:rPr lang="en-US" sz="1800" kern="0" dirty="0" err="1"/>
              <a:t>tidligere</a:t>
            </a:r>
            <a:r>
              <a:rPr lang="en-US" sz="1800" kern="0" dirty="0"/>
              <a:t> 5 </a:t>
            </a:r>
            <a:r>
              <a:rPr lang="en-US" sz="1800" kern="0" dirty="0" err="1"/>
              <a:t>hverdage</a:t>
            </a:r>
            <a:r>
              <a:rPr lang="en-US" sz="1800" kern="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err="1"/>
              <a:t>Forskellige</a:t>
            </a:r>
            <a:r>
              <a:rPr lang="en-US" sz="1800" kern="0" dirty="0"/>
              <a:t> </a:t>
            </a:r>
            <a:r>
              <a:rPr lang="en-US" sz="1800" kern="0" dirty="0" err="1"/>
              <a:t>krav</a:t>
            </a:r>
            <a:r>
              <a:rPr lang="en-US" sz="1800" kern="0" dirty="0"/>
              <a:t> </a:t>
            </a:r>
            <a:r>
              <a:rPr lang="en-US" sz="1800" kern="0" dirty="0" err="1"/>
              <a:t>til</a:t>
            </a:r>
            <a:r>
              <a:rPr lang="en-US" sz="1800" kern="0" dirty="0"/>
              <a:t> </a:t>
            </a:r>
            <a:r>
              <a:rPr lang="en-US" sz="1800" kern="0" dirty="0" err="1"/>
              <a:t>nye</a:t>
            </a:r>
            <a:r>
              <a:rPr lang="en-US" sz="1800" kern="0" dirty="0"/>
              <a:t> </a:t>
            </a:r>
            <a:r>
              <a:rPr lang="en-US" sz="1800" kern="0" dirty="0" err="1"/>
              <a:t>og</a:t>
            </a:r>
            <a:r>
              <a:rPr lang="en-US" sz="1800" kern="0" dirty="0"/>
              <a:t> “</a:t>
            </a:r>
            <a:r>
              <a:rPr lang="en-US" sz="1800" kern="0" dirty="0" err="1"/>
              <a:t>gamle</a:t>
            </a:r>
            <a:r>
              <a:rPr lang="en-US" sz="1800" kern="0" dirty="0"/>
              <a:t>” </a:t>
            </a:r>
            <a:r>
              <a:rPr lang="en-US" sz="1800" kern="0" dirty="0" err="1"/>
              <a:t>ledninger</a:t>
            </a:r>
            <a:r>
              <a:rPr lang="en-US" sz="1800" kern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Nye </a:t>
            </a:r>
            <a:r>
              <a:rPr lang="en-US" sz="1800" kern="0" dirty="0" err="1"/>
              <a:t>regler</a:t>
            </a:r>
            <a:r>
              <a:rPr lang="en-US" sz="1800" kern="0" dirty="0"/>
              <a:t> for </a:t>
            </a:r>
            <a:r>
              <a:rPr lang="en-US" sz="1800" kern="0" dirty="0" err="1"/>
              <a:t>påvisning</a:t>
            </a:r>
            <a:endParaRPr lang="en-US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err="1"/>
              <a:t>Samgravningsmodul</a:t>
            </a:r>
            <a:endParaRPr lang="en-US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kern="0" dirty="0"/>
          </a:p>
        </p:txBody>
      </p:sp>
      <p:pic>
        <p:nvPicPr>
          <p:cNvPr id="11" name="Picture 10" descr="Billedresultat for kloakseparering plan">
            <a:extLst>
              <a:ext uri="{FF2B5EF4-FFF2-40B4-BE49-F238E27FC236}">
                <a16:creationId xmlns:a16="http://schemas.microsoft.com/office/drawing/2014/main" id="{0144C188-8FFC-4A1B-89D8-93F2245B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45" y="4581127"/>
            <a:ext cx="2149190" cy="14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0094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548730"/>
            <a:ext cx="7129164" cy="1008062"/>
          </a:xfrm>
        </p:spPr>
        <p:txBody>
          <a:bodyPr/>
          <a:lstStyle/>
          <a:p>
            <a:pPr eaLnBrk="1" hangingPunct="1"/>
            <a:r>
              <a:rPr lang="da-DK" altLang="da-DK" dirty="0"/>
              <a:t>Den nye LER-lov</a:t>
            </a:r>
            <a:br>
              <a:rPr lang="da-DK" altLang="da-DK" sz="2000" dirty="0"/>
            </a:br>
            <a:r>
              <a:rPr lang="da-DK" altLang="da-DK" sz="1800" b="0" dirty="0"/>
              <a:t>- hvad den betyder for jer</a:t>
            </a:r>
            <a:endParaRPr lang="en-US" altLang="da-DK" sz="1800" b="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772816"/>
            <a:ext cx="8208912" cy="4608512"/>
          </a:xfrm>
        </p:spPr>
        <p:txBody>
          <a:bodyPr/>
          <a:lstStyle/>
          <a:p>
            <a:pPr marR="106680" lvl="0">
              <a:spcAft>
                <a:spcPts val="0"/>
              </a:spcAft>
              <a:tabLst>
                <a:tab pos="323850" algn="l"/>
              </a:tabLst>
            </a:pPr>
            <a:endParaRPr lang="da-DK" sz="1800" b="1" dirty="0"/>
          </a:p>
          <a:p>
            <a:pPr marR="106680" lvl="1" indent="0">
              <a:spcAft>
                <a:spcPts val="0"/>
              </a:spcAft>
              <a:buNone/>
              <a:tabLst>
                <a:tab pos="323850" algn="l"/>
              </a:tabLst>
            </a:pPr>
            <a:endParaRPr lang="da-DK" sz="1600" b="1" dirty="0"/>
          </a:p>
          <a:p>
            <a:pPr marL="457200" lvl="1" indent="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3EA1B8-8182-48A0-AFCC-AB0471BFAA8E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Møde med kloakmestre og entreprenører marts 2022</a:t>
            </a:r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630A78D-8CC4-4285-8AA0-5A835F68489D}"/>
              </a:ext>
            </a:extLst>
          </p:cNvPr>
          <p:cNvSpPr txBox="1"/>
          <p:nvPr/>
        </p:nvSpPr>
        <p:spPr>
          <a:xfrm>
            <a:off x="1135797" y="3517392"/>
            <a:ext cx="353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53F0638-82FF-4BEB-8DAC-D4F432EE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628800"/>
            <a:ext cx="763284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defRPr sz="1200" b="0" i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8775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2pPr>
            <a:lvl3pPr marL="71755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3pPr>
            <a:lvl4pPr marL="1076325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1438275" indent="-182563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5pPr>
            <a:lvl6pPr marL="18954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6pPr>
            <a:lvl7pPr marL="23526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7pPr>
            <a:lvl8pPr marL="28098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8pPr>
            <a:lvl9pPr marL="32670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2000" b="1" kern="0" dirty="0"/>
          </a:p>
          <a:p>
            <a:pPr>
              <a:defRPr/>
            </a:pPr>
            <a:r>
              <a:rPr lang="en-US" sz="1800" b="1" kern="0" dirty="0" err="1"/>
              <a:t>Nyt</a:t>
            </a:r>
            <a:r>
              <a:rPr lang="en-US" sz="1800" b="1" kern="0" dirty="0"/>
              <a:t> for </a:t>
            </a:r>
            <a:r>
              <a:rPr lang="en-US" sz="1800" b="1" kern="0" dirty="0" err="1"/>
              <a:t>jer</a:t>
            </a:r>
            <a:r>
              <a:rPr lang="en-US" sz="1800" b="1" kern="0" dirty="0"/>
              <a:t>:</a:t>
            </a:r>
            <a:r>
              <a:rPr lang="en-US" sz="1800" i="1" kern="0" dirty="0"/>
              <a:t>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LER </a:t>
            </a:r>
            <a:r>
              <a:rPr lang="en-US" sz="1800" kern="0" dirty="0" err="1"/>
              <a:t>besvarelser</a:t>
            </a:r>
            <a:r>
              <a:rPr lang="en-US" sz="1800" kern="0" dirty="0"/>
              <a:t> </a:t>
            </a:r>
            <a:r>
              <a:rPr lang="en-US" sz="1800" kern="0" dirty="0" err="1"/>
              <a:t>leveres</a:t>
            </a:r>
            <a:r>
              <a:rPr lang="en-US" sz="1800" kern="0" dirty="0"/>
              <a:t> </a:t>
            </a:r>
            <a:r>
              <a:rPr lang="en-US" sz="1800" kern="0" dirty="0" err="1"/>
              <a:t>ikke</a:t>
            </a:r>
            <a:r>
              <a:rPr lang="en-US" sz="1800" kern="0" dirty="0"/>
              <a:t> </a:t>
            </a:r>
            <a:r>
              <a:rPr lang="en-US" sz="1800" kern="0" dirty="0" err="1"/>
              <a:t>i</a:t>
            </a:r>
            <a:r>
              <a:rPr lang="en-US" sz="1800" kern="0" dirty="0"/>
              <a:t> pdf-format men digital via LERs </a:t>
            </a:r>
            <a:r>
              <a:rPr lang="en-US" sz="1800" kern="0" dirty="0" err="1"/>
              <a:t>egen</a:t>
            </a:r>
            <a:r>
              <a:rPr lang="en-US" sz="1800" kern="0" dirty="0"/>
              <a:t> platform.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err="1"/>
              <a:t>Graveskader</a:t>
            </a:r>
            <a:r>
              <a:rPr lang="en-US" sz="1800" kern="0" dirty="0"/>
              <a:t> </a:t>
            </a:r>
            <a:r>
              <a:rPr lang="en-US" sz="1800" kern="0" dirty="0" err="1"/>
              <a:t>skal</a:t>
            </a:r>
            <a:r>
              <a:rPr lang="en-US" sz="1800" kern="0" dirty="0"/>
              <a:t> </a:t>
            </a:r>
            <a:r>
              <a:rPr lang="en-US" sz="1800" kern="0" dirty="0" err="1"/>
              <a:t>indberettes</a:t>
            </a:r>
            <a:r>
              <a:rPr lang="en-US" sz="1800" kern="0" dirty="0"/>
              <a:t> </a:t>
            </a:r>
            <a:r>
              <a:rPr lang="en-US" sz="1800" kern="0" dirty="0" err="1"/>
              <a:t>til</a:t>
            </a:r>
            <a:r>
              <a:rPr lang="en-US" sz="1800" kern="0" dirty="0"/>
              <a:t> LER </a:t>
            </a:r>
            <a:r>
              <a:rPr lang="en-US" sz="1800" kern="0" dirty="0" err="1"/>
              <a:t>af</a:t>
            </a:r>
            <a:r>
              <a:rPr lang="en-US" sz="1800" kern="0" dirty="0"/>
              <a:t> </a:t>
            </a:r>
            <a:r>
              <a:rPr lang="en-US" sz="1800" b="1" kern="0" dirty="0" err="1"/>
              <a:t>ledningsejer</a:t>
            </a:r>
            <a:r>
              <a:rPr lang="en-US" sz="1800" kern="0" dirty="0"/>
              <a:t> – </a:t>
            </a:r>
            <a:r>
              <a:rPr lang="en-US" sz="1800" kern="0" dirty="0" err="1"/>
              <a:t>dvs</a:t>
            </a:r>
            <a:r>
              <a:rPr lang="en-US" sz="1800" kern="0" dirty="0"/>
              <a:t>. I </a:t>
            </a:r>
            <a:r>
              <a:rPr lang="en-US" sz="1800" kern="0" dirty="0" err="1"/>
              <a:t>skal</a:t>
            </a:r>
            <a:r>
              <a:rPr lang="en-US" sz="1800" kern="0" dirty="0"/>
              <a:t> give </a:t>
            </a:r>
            <a:r>
              <a:rPr lang="en-US" sz="1800" kern="0" dirty="0" err="1"/>
              <a:t>ledningsejer</a:t>
            </a:r>
            <a:r>
              <a:rPr lang="en-US" sz="1800" kern="0" dirty="0"/>
              <a:t> </a:t>
            </a:r>
            <a:r>
              <a:rPr lang="en-US" sz="1800" kern="0" dirty="0" err="1"/>
              <a:t>besked</a:t>
            </a:r>
            <a:r>
              <a:rPr lang="en-US" sz="1800" kern="0" dirty="0"/>
              <a:t> </a:t>
            </a:r>
            <a:r>
              <a:rPr lang="en-US" sz="1800" kern="0" dirty="0" err="1"/>
              <a:t>ved</a:t>
            </a:r>
            <a:r>
              <a:rPr lang="en-US" sz="1800" kern="0" dirty="0"/>
              <a:t> </a:t>
            </a:r>
            <a:r>
              <a:rPr lang="en-US" sz="1800" kern="0" dirty="0" err="1"/>
              <a:t>graveskader</a:t>
            </a:r>
            <a:r>
              <a:rPr lang="en-US" sz="1800" kern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b="1" kern="0" dirty="0" err="1"/>
              <a:t>Træder</a:t>
            </a:r>
            <a:r>
              <a:rPr lang="en-US" sz="1800" b="1" kern="0" dirty="0"/>
              <a:t> i kraft 1. </a:t>
            </a:r>
            <a:r>
              <a:rPr lang="en-US" sz="1800" b="1" kern="0" dirty="0" err="1"/>
              <a:t>juli</a:t>
            </a:r>
            <a:r>
              <a:rPr lang="en-US" sz="1800" b="1" kern="0" dirty="0"/>
              <a:t> 2023:</a:t>
            </a:r>
            <a:r>
              <a:rPr lang="en-US" sz="1800" i="1" kern="0" dirty="0"/>
              <a:t>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Der </a:t>
            </a:r>
            <a:r>
              <a:rPr lang="en-US" sz="1800" kern="0" dirty="0" err="1"/>
              <a:t>udleveres</a:t>
            </a:r>
            <a:r>
              <a:rPr lang="en-US" sz="1800" kern="0" dirty="0"/>
              <a:t> Z-</a:t>
            </a:r>
            <a:r>
              <a:rPr lang="en-US" sz="1800" kern="0" dirty="0" err="1"/>
              <a:t>værdi</a:t>
            </a:r>
            <a:r>
              <a:rPr lang="en-US" sz="1800" kern="0" dirty="0"/>
              <a:t>/</a:t>
            </a:r>
            <a:r>
              <a:rPr lang="en-US" sz="1800" kern="0" dirty="0" err="1"/>
              <a:t>dybde</a:t>
            </a:r>
            <a:r>
              <a:rPr lang="en-US" sz="1800" kern="0" dirty="0"/>
              <a:t> (</a:t>
            </a:r>
            <a:r>
              <a:rPr lang="en-US" sz="1800" b="1" kern="0" dirty="0" err="1"/>
              <a:t>overkant</a:t>
            </a:r>
            <a:r>
              <a:rPr lang="en-US" sz="1800" kern="0" dirty="0"/>
              <a:t> </a:t>
            </a:r>
            <a:r>
              <a:rPr lang="en-US" sz="1800" kern="0" dirty="0" err="1"/>
              <a:t>ledning</a:t>
            </a:r>
            <a:r>
              <a:rPr lang="en-US" sz="1800" kern="0" dirty="0"/>
              <a:t>) </a:t>
            </a:r>
            <a:r>
              <a:rPr lang="en-US" sz="1800" kern="0" dirty="0" err="1"/>
              <a:t>på</a:t>
            </a:r>
            <a:r>
              <a:rPr lang="en-US" sz="1800" kern="0" dirty="0"/>
              <a:t> </a:t>
            </a:r>
            <a:r>
              <a:rPr lang="en-US" sz="1800" kern="0" dirty="0" err="1"/>
              <a:t>alle</a:t>
            </a:r>
            <a:r>
              <a:rPr lang="en-US" sz="1800" kern="0" dirty="0"/>
              <a:t> </a:t>
            </a:r>
            <a:r>
              <a:rPr lang="en-US" sz="1800" kern="0" dirty="0" err="1"/>
              <a:t>nye</a:t>
            </a:r>
            <a:r>
              <a:rPr lang="en-US" sz="1800" kern="0" dirty="0"/>
              <a:t> </a:t>
            </a:r>
            <a:r>
              <a:rPr lang="en-US" sz="1800" kern="0" dirty="0" err="1"/>
              <a:t>ledninger</a:t>
            </a:r>
            <a:r>
              <a:rPr lang="en-US" sz="1800" kern="0" dirty="0"/>
              <a:t>. El-, tele </a:t>
            </a:r>
            <a:r>
              <a:rPr lang="en-US" sz="1800" kern="0" dirty="0" err="1"/>
              <a:t>samt</a:t>
            </a:r>
            <a:r>
              <a:rPr lang="en-US" sz="1800" kern="0" dirty="0"/>
              <a:t> data dog </a:t>
            </a:r>
            <a:r>
              <a:rPr lang="en-US" sz="1800" kern="0" dirty="0" err="1"/>
              <a:t>kun</a:t>
            </a:r>
            <a:r>
              <a:rPr lang="en-US" sz="1800" kern="0" dirty="0"/>
              <a:t> </a:t>
            </a:r>
            <a:r>
              <a:rPr lang="en-US" sz="1800" kern="0" dirty="0" err="1"/>
              <a:t>vejledende</a:t>
            </a:r>
            <a:r>
              <a:rPr lang="en-US" sz="1800" kern="0" dirty="0"/>
              <a:t> </a:t>
            </a:r>
            <a:r>
              <a:rPr lang="en-US" sz="1800" kern="0" dirty="0" err="1"/>
              <a:t>dybder</a:t>
            </a:r>
            <a:r>
              <a:rPr lang="en-US" sz="1800" kern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Der </a:t>
            </a:r>
            <a:r>
              <a:rPr lang="en-US" sz="1800" kern="0" dirty="0" err="1"/>
              <a:t>udleveres</a:t>
            </a:r>
            <a:r>
              <a:rPr lang="en-US" sz="1800" kern="0" dirty="0"/>
              <a:t> </a:t>
            </a:r>
            <a:r>
              <a:rPr lang="en-US" sz="1800" kern="0" dirty="0" err="1"/>
              <a:t>fareklasser</a:t>
            </a:r>
            <a:r>
              <a:rPr lang="en-US" sz="1800" kern="0" dirty="0"/>
              <a:t>, </a:t>
            </a:r>
            <a:r>
              <a:rPr lang="en-US" sz="1800" kern="0" dirty="0" err="1"/>
              <a:t>nøjagtighedsklasser</a:t>
            </a:r>
            <a:r>
              <a:rPr lang="en-US" sz="1800" kern="0" dirty="0"/>
              <a:t> </a:t>
            </a:r>
            <a:r>
              <a:rPr lang="en-US" sz="1800" kern="0" dirty="0" err="1"/>
              <a:t>samt</a:t>
            </a:r>
            <a:r>
              <a:rPr lang="en-US" sz="1800" kern="0" dirty="0"/>
              <a:t> </a:t>
            </a:r>
            <a:r>
              <a:rPr lang="en-US" sz="1800" kern="0" dirty="0" err="1"/>
              <a:t>driftstatus</a:t>
            </a:r>
            <a:r>
              <a:rPr lang="en-US" sz="1800" kern="0" dirty="0"/>
              <a:t> </a:t>
            </a:r>
            <a:r>
              <a:rPr lang="en-US" sz="1800" kern="0" dirty="0" err="1"/>
              <a:t>på</a:t>
            </a:r>
            <a:r>
              <a:rPr lang="en-US" sz="1800" kern="0" dirty="0"/>
              <a:t> alle nye </a:t>
            </a:r>
            <a:r>
              <a:rPr lang="en-US" sz="1800" kern="0" dirty="0" err="1"/>
              <a:t>ledninger</a:t>
            </a:r>
            <a:r>
              <a:rPr lang="en-US" sz="1800" kern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LAR </a:t>
            </a:r>
            <a:r>
              <a:rPr lang="en-US" sz="1800" kern="0" dirty="0" err="1"/>
              <a:t>og</a:t>
            </a:r>
            <a:r>
              <a:rPr lang="en-US" sz="1800" kern="0" dirty="0"/>
              <a:t> </a:t>
            </a:r>
            <a:r>
              <a:rPr lang="en-US" sz="1800" kern="0" dirty="0" err="1"/>
              <a:t>klimasikringsprojekter</a:t>
            </a:r>
            <a:r>
              <a:rPr lang="en-US" sz="1800" kern="0" dirty="0"/>
              <a:t> </a:t>
            </a:r>
            <a:r>
              <a:rPr lang="en-US" sz="1800" kern="0" dirty="0" err="1"/>
              <a:t>kan</a:t>
            </a:r>
            <a:r>
              <a:rPr lang="en-US" sz="1800" kern="0" dirty="0"/>
              <a:t> nu </a:t>
            </a:r>
            <a:r>
              <a:rPr lang="en-US" sz="1800" kern="0" dirty="0" err="1"/>
              <a:t>også</a:t>
            </a:r>
            <a:r>
              <a:rPr lang="en-US" sz="1800" kern="0" dirty="0"/>
              <a:t> </a:t>
            </a:r>
            <a:r>
              <a:rPr lang="en-US" sz="1800" kern="0" dirty="0" err="1"/>
              <a:t>udleveres</a:t>
            </a:r>
            <a:endParaRPr lang="en-US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kern="0" dirty="0"/>
          </a:p>
          <a:p>
            <a:pPr>
              <a:defRPr/>
            </a:pPr>
            <a:endParaRPr lang="en-US" sz="800" b="1" kern="0" dirty="0"/>
          </a:p>
          <a:p>
            <a:pPr>
              <a:defRPr/>
            </a:pPr>
            <a:r>
              <a:rPr lang="en-US" sz="2000" kern="0" dirty="0"/>
              <a:t> </a:t>
            </a:r>
            <a:endParaRPr lang="en-US" sz="2000" i="1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kern="0" dirty="0"/>
          </a:p>
          <a:p>
            <a:pPr>
              <a:defRPr/>
            </a:pPr>
            <a:r>
              <a:rPr lang="en-US" sz="2000" kern="0" dirty="0"/>
              <a:t> </a:t>
            </a:r>
            <a:endParaRPr lang="en-US" sz="2000" i="1" kern="0" dirty="0"/>
          </a:p>
        </p:txBody>
      </p:sp>
    </p:spTree>
    <p:extLst>
      <p:ext uri="{BB962C8B-B14F-4D97-AF65-F5344CB8AC3E}">
        <p14:creationId xmlns:p14="http://schemas.microsoft.com/office/powerpoint/2010/main" val="134859490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548730"/>
            <a:ext cx="7129164" cy="1008062"/>
          </a:xfrm>
        </p:spPr>
        <p:txBody>
          <a:bodyPr/>
          <a:lstStyle/>
          <a:p>
            <a:pPr eaLnBrk="1" hangingPunct="1"/>
            <a:r>
              <a:rPr lang="da-DK" altLang="da-DK" dirty="0"/>
              <a:t>Den nye LER-lov</a:t>
            </a:r>
            <a:br>
              <a:rPr lang="da-DK" altLang="da-DK" sz="2000" dirty="0"/>
            </a:br>
            <a:r>
              <a:rPr lang="da-DK" altLang="da-DK" sz="1800" b="0" dirty="0"/>
              <a:t>- Ny brugerflade</a:t>
            </a:r>
            <a:endParaRPr lang="en-US" altLang="da-DK" sz="1800" b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117B9A-650C-45A7-94D0-7B80A6277225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Møde med kloakmestre og entreprenører marts 2022</a:t>
            </a:r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630A78D-8CC4-4285-8AA0-5A835F68489D}"/>
              </a:ext>
            </a:extLst>
          </p:cNvPr>
          <p:cNvSpPr txBox="1"/>
          <p:nvPr/>
        </p:nvSpPr>
        <p:spPr>
          <a:xfrm>
            <a:off x="1135797" y="3517392"/>
            <a:ext cx="353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53F0638-82FF-4BEB-8DAC-D4F432EE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700808"/>
            <a:ext cx="32759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defRPr sz="1200" b="0" i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8775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2pPr>
            <a:lvl3pPr marL="71755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3pPr>
            <a:lvl4pPr marL="1076325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1438275" indent="-182563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5pPr>
            <a:lvl6pPr marL="18954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6pPr>
            <a:lvl7pPr marL="23526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7pPr>
            <a:lvl8pPr marL="28098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8pPr>
            <a:lvl9pPr marL="32670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2000" b="1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err="1"/>
              <a:t>Alle</a:t>
            </a:r>
            <a:r>
              <a:rPr lang="en-US" sz="1800" kern="0" dirty="0"/>
              <a:t> </a:t>
            </a:r>
            <a:r>
              <a:rPr lang="en-US" sz="1800" kern="0" dirty="0" err="1"/>
              <a:t>besvarelser</a:t>
            </a:r>
            <a:r>
              <a:rPr lang="en-US" sz="1800" kern="0" dirty="0"/>
              <a:t> </a:t>
            </a:r>
            <a:r>
              <a:rPr lang="en-US" sz="1800" kern="0" dirty="0" err="1"/>
              <a:t>på</a:t>
            </a:r>
            <a:r>
              <a:rPr lang="en-US" sz="1800" kern="0" dirty="0"/>
              <a:t> den </a:t>
            </a:r>
            <a:r>
              <a:rPr lang="en-US" sz="1800" kern="0" dirty="0" err="1"/>
              <a:t>enkelte</a:t>
            </a:r>
            <a:r>
              <a:rPr lang="en-US" sz="1800" kern="0" dirty="0"/>
              <a:t> LER </a:t>
            </a:r>
            <a:r>
              <a:rPr lang="en-US" sz="1800" kern="0" dirty="0" err="1"/>
              <a:t>forespørgsel</a:t>
            </a:r>
            <a:r>
              <a:rPr lang="en-US" sz="1800" kern="0" dirty="0"/>
              <a:t> </a:t>
            </a:r>
            <a:r>
              <a:rPr lang="en-US" sz="1800" kern="0" dirty="0" err="1"/>
              <a:t>kan</a:t>
            </a:r>
            <a:r>
              <a:rPr lang="en-US" sz="1800" kern="0" dirty="0"/>
              <a:t> </a:t>
            </a:r>
            <a:r>
              <a:rPr lang="en-US" sz="1800" kern="0" dirty="0" err="1"/>
              <a:t>ses</a:t>
            </a:r>
            <a:r>
              <a:rPr lang="en-US" sz="1800" kern="0" dirty="0"/>
              <a:t> </a:t>
            </a:r>
            <a:r>
              <a:rPr lang="en-US" sz="1800" kern="0" dirty="0" err="1"/>
              <a:t>samtidig</a:t>
            </a:r>
            <a:r>
              <a:rPr lang="en-US" sz="1800" kern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err="1"/>
              <a:t>Mulighed</a:t>
            </a:r>
            <a:r>
              <a:rPr lang="en-US" sz="1800" kern="0" dirty="0"/>
              <a:t> for download </a:t>
            </a:r>
            <a:r>
              <a:rPr lang="en-US" sz="1800" kern="0" dirty="0" err="1"/>
              <a:t>af</a:t>
            </a:r>
            <a:r>
              <a:rPr lang="en-US" sz="1800" kern="0" dirty="0"/>
              <a:t> data </a:t>
            </a:r>
            <a:r>
              <a:rPr lang="en-US" sz="1800" kern="0" dirty="0" err="1"/>
              <a:t>til</a:t>
            </a:r>
            <a:r>
              <a:rPr lang="en-US" sz="1800" kern="0" dirty="0"/>
              <a:t> </a:t>
            </a:r>
            <a:r>
              <a:rPr lang="en-US" sz="1800" kern="0" dirty="0" err="1"/>
              <a:t>brug</a:t>
            </a:r>
            <a:r>
              <a:rPr lang="en-US" sz="1800" kern="0" dirty="0"/>
              <a:t> offline I </a:t>
            </a:r>
            <a:r>
              <a:rPr lang="en-US" sz="1800" kern="0" dirty="0" err="1"/>
              <a:t>marken</a:t>
            </a:r>
            <a:r>
              <a:rPr lang="en-US" sz="1800" kern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err="1"/>
              <a:t>Tænd</a:t>
            </a:r>
            <a:r>
              <a:rPr lang="en-US" sz="1800" kern="0" dirty="0"/>
              <a:t> </a:t>
            </a:r>
            <a:r>
              <a:rPr lang="en-US" sz="1800" kern="0" dirty="0" err="1"/>
              <a:t>og</a:t>
            </a:r>
            <a:r>
              <a:rPr lang="en-US" sz="1800" kern="0" dirty="0"/>
              <a:t> </a:t>
            </a:r>
            <a:r>
              <a:rPr lang="en-US" sz="1800" kern="0" dirty="0" err="1"/>
              <a:t>sluk</a:t>
            </a:r>
            <a:r>
              <a:rPr lang="en-US" sz="1800" kern="0" dirty="0"/>
              <a:t> </a:t>
            </a:r>
            <a:r>
              <a:rPr lang="en-US" sz="1800" kern="0" dirty="0" err="1"/>
              <a:t>enkelte</a:t>
            </a:r>
            <a:r>
              <a:rPr lang="en-US" sz="1800" kern="0" dirty="0"/>
              <a:t> lag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Der </a:t>
            </a:r>
            <a:r>
              <a:rPr lang="en-US" sz="1800" kern="0" dirty="0" err="1"/>
              <a:t>kan</a:t>
            </a:r>
            <a:r>
              <a:rPr lang="en-US" sz="1800" kern="0" dirty="0"/>
              <a:t> </a:t>
            </a:r>
            <a:r>
              <a:rPr lang="en-US" sz="1800" kern="0" dirty="0" err="1"/>
              <a:t>stadig</a:t>
            </a:r>
            <a:r>
              <a:rPr lang="en-US" sz="1800" kern="0" dirty="0"/>
              <a:t> </a:t>
            </a:r>
            <a:r>
              <a:rPr lang="en-US" sz="1800" kern="0" dirty="0" err="1"/>
              <a:t>vedhæftes</a:t>
            </a:r>
            <a:r>
              <a:rPr lang="en-US" sz="1800" kern="0" dirty="0"/>
              <a:t> pdf el. </a:t>
            </a:r>
            <a:r>
              <a:rPr lang="en-US" sz="1800" kern="0" dirty="0" err="1"/>
              <a:t>lign</a:t>
            </a:r>
            <a:r>
              <a:rPr lang="en-US" sz="1800" kern="0" dirty="0"/>
              <a:t> med </a:t>
            </a:r>
            <a:r>
              <a:rPr lang="en-US" sz="1800" kern="0" dirty="0" err="1"/>
              <a:t>yderligere</a:t>
            </a:r>
            <a:r>
              <a:rPr lang="en-US" sz="1800" kern="0" dirty="0"/>
              <a:t> information </a:t>
            </a:r>
            <a:r>
              <a:rPr lang="en-US" sz="1800" kern="0" dirty="0" err="1"/>
              <a:t>i</a:t>
            </a:r>
            <a:r>
              <a:rPr lang="en-US" sz="1800" kern="0" dirty="0"/>
              <a:t> </a:t>
            </a:r>
            <a:r>
              <a:rPr lang="en-US" sz="1800" kern="0" dirty="0" err="1"/>
              <a:t>en</a:t>
            </a:r>
            <a:r>
              <a:rPr lang="en-US" sz="1800" kern="0" dirty="0"/>
              <a:t> </a:t>
            </a:r>
            <a:r>
              <a:rPr lang="en-US" sz="1800" kern="0" dirty="0" err="1"/>
              <a:t>besvarelse</a:t>
            </a:r>
            <a:endParaRPr lang="en-US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i="1" kern="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327BB7C-C21A-45D1-88AA-864A195B1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799" y="2276995"/>
            <a:ext cx="4140856" cy="35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6367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548730"/>
            <a:ext cx="7129164" cy="1008062"/>
          </a:xfrm>
        </p:spPr>
        <p:txBody>
          <a:bodyPr/>
          <a:lstStyle/>
          <a:p>
            <a:pPr eaLnBrk="1" hangingPunct="1"/>
            <a:r>
              <a:rPr lang="da-DK" sz="2400" dirty="0"/>
              <a:t>Udlevering af digitale tegninger</a:t>
            </a:r>
            <a:br>
              <a:rPr lang="da-DK" altLang="da-DK" sz="2000" dirty="0"/>
            </a:br>
            <a:r>
              <a:rPr lang="da-DK" altLang="da-DK" sz="1800" b="0" dirty="0"/>
              <a:t>- Vi vil gerne hjælpe</a:t>
            </a:r>
            <a:endParaRPr lang="en-US" altLang="da-DK" sz="1800" b="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772816"/>
            <a:ext cx="8208912" cy="4608512"/>
          </a:xfrm>
        </p:spPr>
        <p:txBody>
          <a:bodyPr/>
          <a:lstStyle/>
          <a:p>
            <a:pPr marR="106680" lvl="0">
              <a:spcAft>
                <a:spcPts val="0"/>
              </a:spcAft>
              <a:tabLst>
                <a:tab pos="323850" algn="l"/>
              </a:tabLst>
            </a:pPr>
            <a:endParaRPr lang="da-DK" sz="1800" b="1" dirty="0"/>
          </a:p>
          <a:p>
            <a:pPr marR="106680" lvl="1" indent="0">
              <a:spcAft>
                <a:spcPts val="0"/>
              </a:spcAft>
              <a:buNone/>
              <a:tabLst>
                <a:tab pos="323850" algn="l"/>
              </a:tabLst>
            </a:pPr>
            <a:endParaRPr lang="da-DK" sz="1600" b="1" dirty="0"/>
          </a:p>
          <a:p>
            <a:pPr marL="457200" lvl="1" indent="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D22288-07BA-4B08-9870-BE7286D835CE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Møde med kloakmestre og entreprenører marts 2022</a:t>
            </a:r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630A78D-8CC4-4285-8AA0-5A835F68489D}"/>
              </a:ext>
            </a:extLst>
          </p:cNvPr>
          <p:cNvSpPr txBox="1"/>
          <p:nvPr/>
        </p:nvSpPr>
        <p:spPr>
          <a:xfrm>
            <a:off x="1135797" y="3517392"/>
            <a:ext cx="353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53F0638-82FF-4BEB-8DAC-D4F432EE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63" y="1699915"/>
            <a:ext cx="763284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defRPr sz="1200" b="0" i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8775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2pPr>
            <a:lvl3pPr marL="71755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3pPr>
            <a:lvl4pPr marL="1076325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1438275" indent="-182563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5pPr>
            <a:lvl6pPr marL="18954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6pPr>
            <a:lvl7pPr marL="23526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7pPr>
            <a:lvl8pPr marL="28098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8pPr>
            <a:lvl9pPr marL="3267075" indent="-182563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95A7A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2000" b="1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Vi </a:t>
            </a:r>
            <a:r>
              <a:rPr lang="en-US" sz="1800" kern="0" dirty="0" err="1"/>
              <a:t>vil</a:t>
            </a:r>
            <a:r>
              <a:rPr lang="en-US" sz="1800" kern="0" dirty="0"/>
              <a:t> gerne </a:t>
            </a:r>
            <a:r>
              <a:rPr lang="en-US" sz="1800" kern="0" dirty="0" err="1"/>
              <a:t>udlevere</a:t>
            </a:r>
            <a:r>
              <a:rPr lang="en-US" sz="1800" kern="0" dirty="0"/>
              <a:t> </a:t>
            </a:r>
            <a:r>
              <a:rPr lang="en-US" sz="1800" kern="0" dirty="0" err="1"/>
              <a:t>digitale</a:t>
            </a:r>
            <a:r>
              <a:rPr lang="en-US" sz="1800" kern="0" dirty="0"/>
              <a:t> 2D filer </a:t>
            </a:r>
            <a:r>
              <a:rPr lang="en-US" sz="1800" kern="0" dirty="0" err="1"/>
              <a:t>til</a:t>
            </a:r>
            <a:r>
              <a:rPr lang="en-US" sz="1800" kern="0" dirty="0"/>
              <a:t> </a:t>
            </a:r>
            <a:r>
              <a:rPr lang="en-US" sz="1800" kern="0" dirty="0" err="1"/>
              <a:t>brug</a:t>
            </a:r>
            <a:r>
              <a:rPr lang="en-US" sz="1800" kern="0" dirty="0"/>
              <a:t> ved </a:t>
            </a:r>
            <a:r>
              <a:rPr lang="en-US" sz="1800" kern="0" dirty="0" err="1"/>
              <a:t>projekter</a:t>
            </a:r>
            <a:endParaRPr lang="en-US" sz="1800" kern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Vi </a:t>
            </a:r>
            <a:r>
              <a:rPr lang="en-US" sz="1800" kern="0" dirty="0" err="1"/>
              <a:t>udleverer</a:t>
            </a:r>
            <a:r>
              <a:rPr lang="en-US" sz="1800" kern="0" dirty="0"/>
              <a:t> </a:t>
            </a:r>
            <a:r>
              <a:rPr lang="en-US" sz="1800" kern="0" dirty="0" err="1"/>
              <a:t>digitale</a:t>
            </a:r>
            <a:r>
              <a:rPr lang="en-US" sz="1800" kern="0" dirty="0"/>
              <a:t> </a:t>
            </a:r>
            <a:r>
              <a:rPr lang="en-US" sz="1800" kern="0" dirty="0" err="1"/>
              <a:t>tegninger</a:t>
            </a:r>
            <a:r>
              <a:rPr lang="en-US" sz="1800" kern="0" dirty="0"/>
              <a:t> </a:t>
            </a:r>
            <a:r>
              <a:rPr lang="en-US" sz="1800" kern="0" dirty="0" err="1"/>
              <a:t>som</a:t>
            </a:r>
            <a:r>
              <a:rPr lang="en-US" sz="1800" kern="0" dirty="0"/>
              <a:t> </a:t>
            </a:r>
            <a:r>
              <a:rPr lang="en-US" sz="1800" kern="0" dirty="0" err="1"/>
              <a:t>en</a:t>
            </a:r>
            <a:r>
              <a:rPr lang="en-US" sz="1800" kern="0" dirty="0"/>
              <a:t> service og med det </a:t>
            </a:r>
            <a:r>
              <a:rPr lang="en-US" sz="1800" kern="0" dirty="0" err="1"/>
              <a:t>forbehold</a:t>
            </a:r>
            <a:r>
              <a:rPr lang="en-US" sz="1800" kern="0" dirty="0"/>
              <a:t>, at </a:t>
            </a:r>
            <a:r>
              <a:rPr lang="en-US" sz="1800" kern="0" dirty="0" err="1"/>
              <a:t>informationerne</a:t>
            </a:r>
            <a:r>
              <a:rPr lang="en-US" sz="1800" kern="0" dirty="0"/>
              <a:t> er </a:t>
            </a:r>
            <a:r>
              <a:rPr lang="en-US" sz="1800" kern="0" dirty="0" err="1"/>
              <a:t>vejledende</a:t>
            </a:r>
            <a:r>
              <a:rPr lang="en-US" sz="1800" kern="0" dirty="0"/>
              <a:t> – I </a:t>
            </a:r>
            <a:r>
              <a:rPr lang="en-US" sz="1800" kern="0" dirty="0" err="1"/>
              <a:t>skal</a:t>
            </a:r>
            <a:r>
              <a:rPr lang="en-US" sz="1800" kern="0" dirty="0"/>
              <a:t> </a:t>
            </a:r>
            <a:r>
              <a:rPr lang="en-US" sz="1800" kern="0" dirty="0" err="1"/>
              <a:t>selv</a:t>
            </a:r>
            <a:r>
              <a:rPr lang="en-US" sz="1800" kern="0" dirty="0"/>
              <a:t> </a:t>
            </a:r>
            <a:r>
              <a:rPr lang="en-US" sz="1800" kern="0" dirty="0" err="1"/>
              <a:t>tjekke</a:t>
            </a:r>
            <a:r>
              <a:rPr lang="en-US" sz="1800" kern="0" dirty="0"/>
              <a:t> </a:t>
            </a:r>
            <a:r>
              <a:rPr lang="en-US" sz="1800" kern="0" dirty="0" err="1"/>
              <a:t>koordinatsystem</a:t>
            </a:r>
            <a:r>
              <a:rPr lang="en-US" sz="1800" kern="0" dirty="0"/>
              <a:t>, </a:t>
            </a:r>
            <a:r>
              <a:rPr lang="en-US" sz="1800" kern="0" dirty="0" err="1"/>
              <a:t>koter</a:t>
            </a:r>
            <a:r>
              <a:rPr lang="en-US" sz="1800" kern="0" dirty="0"/>
              <a:t> </a:t>
            </a:r>
            <a:r>
              <a:rPr lang="en-US" sz="1800" kern="0" dirty="0" err="1"/>
              <a:t>m.m.</a:t>
            </a:r>
            <a:r>
              <a:rPr lang="en-US" sz="1800" kern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kern="0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AF3E306-EF10-48EE-964D-C90854F02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7" y="3645024"/>
            <a:ext cx="3239648" cy="21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36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764754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dagsorden</a:t>
            </a:r>
            <a:br>
              <a:rPr lang="da-DK" dirty="0"/>
            </a:br>
            <a:endParaRPr lang="en-US" altLang="da-DK" sz="180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611187" y="2348185"/>
            <a:ext cx="8353301" cy="43211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sz="1400" dirty="0"/>
              <a:t>Nyt fra Herning Vand </a:t>
            </a:r>
            <a:r>
              <a:rPr lang="da-DK" sz="1400" b="1" dirty="0"/>
              <a:t>/Benny</a:t>
            </a:r>
          </a:p>
          <a:p>
            <a:pPr marL="285750" indent="-285750">
              <a:buFont typeface="+mj-lt"/>
              <a:buAutoNum type="arabicPeriod"/>
            </a:pPr>
            <a:endParaRPr lang="da-DK" sz="800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Separering igen </a:t>
            </a:r>
            <a:r>
              <a:rPr lang="da-DK" sz="1400" dirty="0" err="1"/>
              <a:t>igen</a:t>
            </a:r>
            <a:r>
              <a:rPr lang="da-DK" sz="1400" dirty="0"/>
              <a:t>. Aflevering af ”således udført” tegninger v. separering </a:t>
            </a:r>
            <a:r>
              <a:rPr lang="da-DK" sz="1400" b="1" dirty="0"/>
              <a:t>/Benny</a:t>
            </a:r>
          </a:p>
          <a:p>
            <a:pPr marL="285750" indent="-285750">
              <a:buFont typeface="+mj-lt"/>
              <a:buAutoNum type="arabicPeriod"/>
            </a:pPr>
            <a:endParaRPr lang="da-DK" sz="800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Fokus på uvedkommende vand, indsivning i private stik og vigtigheden af helhedsløsninger på privat grund </a:t>
            </a:r>
            <a:r>
              <a:rPr lang="da-DK" sz="1400" b="1" dirty="0"/>
              <a:t>/Thomas</a:t>
            </a:r>
          </a:p>
          <a:p>
            <a:pPr marL="285750" indent="-285750">
              <a:buFont typeface="+mj-lt"/>
              <a:buAutoNum type="arabicPeriod"/>
            </a:pPr>
            <a:endParaRPr lang="da-DK" sz="800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TV: Acceptkriterier og stik TV samt opmåling </a:t>
            </a:r>
            <a:r>
              <a:rPr lang="da-DK" sz="1400" b="1" dirty="0"/>
              <a:t>/Thomas</a:t>
            </a:r>
          </a:p>
          <a:p>
            <a:pPr marL="285750" indent="-285750">
              <a:buFont typeface="+mj-lt"/>
              <a:buAutoNum type="arabicPeriod"/>
            </a:pPr>
            <a:endParaRPr lang="da-DK" sz="800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 Nyt </a:t>
            </a:r>
            <a:r>
              <a:rPr lang="da-DK" sz="1400" dirty="0" err="1"/>
              <a:t>WebGraf</a:t>
            </a:r>
            <a:r>
              <a:rPr lang="da-DK" sz="1400" dirty="0"/>
              <a:t> kort, LER og graveskader, Udlev. af digitale tegninger </a:t>
            </a:r>
            <a:r>
              <a:rPr lang="da-DK" sz="1400" b="1" dirty="0"/>
              <a:t>/Didde </a:t>
            </a:r>
          </a:p>
          <a:p>
            <a:pPr marL="285750" indent="-285750">
              <a:buFont typeface="+mj-lt"/>
              <a:buAutoNum type="arabicPeriod"/>
            </a:pPr>
            <a:endParaRPr lang="da-DK" sz="800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Projekter lidt status og meget det fremadrettede herunder udbud </a:t>
            </a:r>
            <a:r>
              <a:rPr lang="da-DK" sz="1400" b="1" dirty="0"/>
              <a:t>/Benny</a:t>
            </a:r>
          </a:p>
          <a:p>
            <a:pPr marL="285750" indent="-285750">
              <a:buFont typeface="+mj-lt"/>
              <a:buAutoNum type="arabicPeriod"/>
            </a:pPr>
            <a:endParaRPr lang="da-DK" sz="800" b="1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Dæksler igen </a:t>
            </a:r>
            <a:r>
              <a:rPr lang="da-DK" sz="1400" dirty="0" err="1"/>
              <a:t>igen</a:t>
            </a:r>
            <a:r>
              <a:rPr lang="da-DK" sz="1400" dirty="0"/>
              <a:t> </a:t>
            </a:r>
            <a:r>
              <a:rPr lang="da-DK" sz="1400" dirty="0">
                <a:sym typeface="Wingdings" panose="05000000000000000000" pitchFamily="2" charset="2"/>
              </a:rPr>
              <a:t>  </a:t>
            </a:r>
            <a:r>
              <a:rPr lang="da-DK" sz="1400" b="1" dirty="0">
                <a:sym typeface="Wingdings" panose="05000000000000000000" pitchFamily="2" charset="2"/>
              </a:rPr>
              <a:t>/Lars</a:t>
            </a:r>
            <a:endParaRPr lang="da-DK" sz="1400" b="1" dirty="0"/>
          </a:p>
          <a:p>
            <a:endParaRPr lang="da-DK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C88DFE-E7FE-4F24-98AF-7BE49FE5028C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611188" y="6526215"/>
            <a:ext cx="3312740" cy="215900"/>
          </a:xfrm>
        </p:spPr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8795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99E2B2F-D21A-4825-B8F4-55172D82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69FDC-8779-4470-BD8E-A460BFCB4C7D}" type="datetime1">
              <a:rPr lang="da-DK" smtClean="0"/>
              <a:t>24-03-2022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F177E6F-E3E6-468C-9042-2FCA896E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Møde med kloakmestre og entreprenører marts 2022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C93B712-4844-4F13-9E42-20C0A1DA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60410-33C6-44A0-AE3A-157F7B062EA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780ED12-6920-4932-9B16-CCA55D86F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Lidt digitalt nyt</a:t>
            </a:r>
            <a:endParaRPr lang="en-US" altLang="da-DK" sz="18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3CD926D-0537-4AF0-A92C-D2D62E2D3245}"/>
              </a:ext>
            </a:extLst>
          </p:cNvPr>
          <p:cNvSpPr txBox="1"/>
          <p:nvPr/>
        </p:nvSpPr>
        <p:spPr>
          <a:xfrm>
            <a:off x="251520" y="2383720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Ny </a:t>
            </a:r>
            <a:r>
              <a:rPr lang="da-DK" sz="1800" dirty="0" err="1"/>
              <a:t>WebGrafKort</a:t>
            </a:r>
            <a:r>
              <a:rPr lang="da-DK" sz="1800" dirty="0"/>
              <a:t>,                   </a:t>
            </a:r>
            <a:endParaRPr lang="da-DK" sz="1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Ny LER og info om graveskader,                   </a:t>
            </a:r>
            <a:endParaRPr lang="da-DK" sz="1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Udlevering af digitale tegninger</a:t>
            </a:r>
          </a:p>
        </p:txBody>
      </p:sp>
      <p:pic>
        <p:nvPicPr>
          <p:cNvPr id="1026" name="Picture 2" descr="Big news rubber stamp Royalty Free Vector Image">
            <a:extLst>
              <a:ext uri="{FF2B5EF4-FFF2-40B4-BE49-F238E27FC236}">
                <a16:creationId xmlns:a16="http://schemas.microsoft.com/office/drawing/2014/main" id="{4FFE0D72-961E-4861-9B96-630951028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5"/>
          <a:stretch/>
        </p:blipFill>
        <p:spPr bwMode="auto">
          <a:xfrm>
            <a:off x="5436096" y="249289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36788"/>
      </p:ext>
    </p:extLst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quarter" idx="4294967295"/>
          </p:nvPr>
        </p:nvSpPr>
        <p:spPr>
          <a:xfrm>
            <a:off x="5967413" y="6526215"/>
            <a:ext cx="2133600" cy="215900"/>
          </a:xfrm>
        </p:spPr>
        <p:txBody>
          <a:bodyPr/>
          <a:lstStyle/>
          <a:p>
            <a:pPr>
              <a:defRPr/>
            </a:pPr>
            <a:fld id="{7F696916-32BB-4E90-9489-F1B79CE82F25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4294967295"/>
          </p:nvPr>
        </p:nvSpPr>
        <p:spPr>
          <a:xfrm>
            <a:off x="8172472" y="6526215"/>
            <a:ext cx="360363" cy="215900"/>
          </a:xfrm>
        </p:spPr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ekstboks 1"/>
          <p:cNvSpPr txBox="1"/>
          <p:nvPr/>
        </p:nvSpPr>
        <p:spPr>
          <a:xfrm>
            <a:off x="395536" y="1970831"/>
            <a:ext cx="83529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må I endelig holde fast i: </a:t>
            </a:r>
          </a:p>
          <a:p>
            <a:endParaRPr lang="da-DK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gør det godt helt generelt og er gode til at melde jer ind i opgaverne…… og er gode til at tale med grundejerne ( </a:t>
            </a:r>
            <a:r>
              <a:rPr lang="da-DK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) </a:t>
            </a:r>
          </a:p>
          <a:p>
            <a:pPr marL="285750" indent="-285750">
              <a:buFontTx/>
              <a:buChar char="-"/>
            </a:pPr>
            <a:endParaRPr lang="da-DK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vil vi gerne have mere af og mere fokus på: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øje for og melde ind hvis I ser uhensigtsmæssigheder, dræn, uvedkommende vand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ogl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……og så undgå fejlkoblinger, </a:t>
            </a:r>
          </a:p>
          <a:p>
            <a:pPr marL="285750" indent="-285750">
              <a:buFontTx/>
              <a:buChar char="-"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levere ”Således udført” tegninger digitalt straks efter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aflevering…..også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ikke mindst hos de private</a:t>
            </a:r>
          </a:p>
          <a:p>
            <a:pPr marL="285750" indent="-285750">
              <a:buFontTx/>
              <a:buChar char="-"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Afholde projektevalueringsmøder ved projektafslutning 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(større </a:t>
            </a:r>
            <a:r>
              <a:rPr lang="da-DK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endParaRPr lang="da-DK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da-DK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294967295"/>
          </p:nvPr>
        </p:nvSpPr>
        <p:spPr>
          <a:xfrm>
            <a:off x="611188" y="6526215"/>
            <a:ext cx="2895600" cy="215900"/>
          </a:xfrm>
        </p:spPr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1B653EC-4596-422A-9FAD-4B1FE1464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548729"/>
            <a:ext cx="7129463" cy="1008063"/>
          </a:xfrm>
        </p:spPr>
        <p:txBody>
          <a:bodyPr/>
          <a:lstStyle/>
          <a:p>
            <a:pPr eaLnBrk="1" hangingPunct="1"/>
            <a:r>
              <a:rPr lang="da-DK" altLang="da-DK" dirty="0"/>
              <a:t>Anlægsopgaver </a:t>
            </a:r>
            <a:br>
              <a:rPr lang="da-DK" altLang="da-DK" sz="1800" dirty="0"/>
            </a:br>
            <a:r>
              <a:rPr lang="da-DK" altLang="da-DK" sz="1800" b="0" dirty="0"/>
              <a:t>- samarbejdet med jer, resultater</a:t>
            </a:r>
            <a:endParaRPr lang="en-US" altLang="da-DK" sz="1800" b="0" dirty="0"/>
          </a:p>
        </p:txBody>
      </p:sp>
    </p:spTree>
    <p:extLst>
      <p:ext uri="{BB962C8B-B14F-4D97-AF65-F5344CB8AC3E}">
        <p14:creationId xmlns:p14="http://schemas.microsoft.com/office/powerpoint/2010/main" val="93108774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diverse</a:t>
            </a:r>
            <a:endParaRPr lang="en-US" altLang="da-DK" sz="180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113"/>
            <a:ext cx="8532812" cy="4321175"/>
          </a:xfrm>
        </p:spPr>
        <p:txBody>
          <a:bodyPr/>
          <a:lstStyle/>
          <a:p>
            <a:pPr marL="179387" lvl="1" indent="0">
              <a:buNone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endParaRPr lang="da-D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0"/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a-DK" sz="1800" b="1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A71A68-0749-496B-BE4C-7C728C59A59D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611188" y="6526215"/>
            <a:ext cx="3312740" cy="215900"/>
          </a:xfrm>
        </p:spPr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D58557A-347F-4269-816C-ACAC6867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479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E691B-8421-433A-8CFF-0243CA5F2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908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A722C6-13A0-4D3D-8C10-6AF6E37B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84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08D503-2899-4011-B28F-2CCA506A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66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307B1-6E58-4556-AEAC-1FB0C832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2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9DEC984-2D2C-426C-8885-6630BFBDE9BB}"/>
              </a:ext>
            </a:extLst>
          </p:cNvPr>
          <p:cNvSpPr txBox="1"/>
          <p:nvPr/>
        </p:nvSpPr>
        <p:spPr>
          <a:xfrm>
            <a:off x="402353" y="2531567"/>
            <a:ext cx="6977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Diverse udbud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Udbud af dæksler sammen med Horsens </a:t>
            </a:r>
          </a:p>
          <a:p>
            <a:r>
              <a:rPr lang="da-DK" dirty="0"/>
              <a:t>     (netop afsluttet)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Udbud af grønt vedligehold, 4 år (igangværende)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5027691-C233-4433-A4CC-EA19925B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94" y="2533494"/>
            <a:ext cx="2072820" cy="153175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1AFA30C-5A90-447E-8E80-FA4C6BF33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527" y="4357256"/>
            <a:ext cx="2019475" cy="15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0815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837654"/>
            <a:ext cx="6913140" cy="719138"/>
          </a:xfrm>
        </p:spPr>
        <p:txBody>
          <a:bodyPr/>
          <a:lstStyle/>
          <a:p>
            <a:pPr eaLnBrk="1" hangingPunct="1"/>
            <a:r>
              <a:rPr lang="da-DK" altLang="da-DK" dirty="0"/>
              <a:t>Anlægsopgaver, </a:t>
            </a:r>
            <a:r>
              <a:rPr lang="da-DK" altLang="da-DK" sz="2000" dirty="0"/>
              <a:t>”fremadrettet”</a:t>
            </a:r>
            <a:br>
              <a:rPr lang="da-DK" altLang="da-DK" dirty="0"/>
            </a:br>
            <a:r>
              <a:rPr lang="da-DK" altLang="da-DK" sz="1800" b="0" dirty="0"/>
              <a:t>- vand</a:t>
            </a:r>
            <a:endParaRPr lang="en-US" altLang="da-DK" sz="1800" b="0" dirty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8353425" cy="4897437"/>
          </a:xfrm>
        </p:spPr>
        <p:txBody>
          <a:bodyPr/>
          <a:lstStyle/>
          <a:p>
            <a:pPr marL="0" indent="0">
              <a:defRPr/>
            </a:pPr>
            <a:endParaRPr lang="en-US" sz="2000" b="1" dirty="0"/>
          </a:p>
          <a:p>
            <a:pPr marL="0" indent="0">
              <a:defRPr/>
            </a:pPr>
            <a:r>
              <a:rPr lang="en-US" sz="2000" b="1" dirty="0">
                <a:solidFill>
                  <a:schemeClr val="tx1"/>
                </a:solidFill>
              </a:rPr>
              <a:t>Diverse, 2022: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2000" dirty="0"/>
              <a:t>Rammeaftale for gravearbejde ifm. vandledningsarbejder</a:t>
            </a:r>
          </a:p>
          <a:p>
            <a:pPr>
              <a:defRPr/>
            </a:pPr>
            <a:r>
              <a:rPr lang="da-DK" sz="1600" dirty="0"/>
              <a:t>     Indbudt licitation med forhandling efter tilbudsloven.                                            </a:t>
            </a:r>
          </a:p>
          <a:p>
            <a:pPr>
              <a:defRPr/>
            </a:pPr>
            <a:r>
              <a:rPr lang="da-DK" sz="1600" dirty="0"/>
              <a:t>     God proces, som afsluttes den 1. april</a:t>
            </a:r>
          </a:p>
          <a:p>
            <a:pPr>
              <a:defRPr/>
            </a:pPr>
            <a:endParaRPr lang="da-DK" sz="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Renovering</a:t>
            </a:r>
            <a:r>
              <a:rPr lang="en-US" sz="2000" dirty="0"/>
              <a:t> </a:t>
            </a:r>
            <a:r>
              <a:rPr lang="en-US" sz="2000" dirty="0" err="1"/>
              <a:t>generelt</a:t>
            </a:r>
            <a:r>
              <a:rPr lang="en-US" sz="2000" dirty="0"/>
              <a:t> (ikke </a:t>
            </a:r>
            <a:r>
              <a:rPr lang="en-US" sz="2000" dirty="0" err="1"/>
              <a:t>afklaret</a:t>
            </a:r>
            <a:r>
              <a:rPr lang="en-US" sz="2000" dirty="0"/>
              <a:t> </a:t>
            </a:r>
            <a:r>
              <a:rPr lang="en-US" sz="2000" dirty="0" err="1"/>
              <a:t>endnu</a:t>
            </a:r>
            <a:r>
              <a:rPr lang="en-US" sz="2000" dirty="0"/>
              <a:t>) ca. kr. 1,5 </a:t>
            </a:r>
            <a:r>
              <a:rPr lang="en-US" sz="2000" dirty="0" err="1"/>
              <a:t>mio</a:t>
            </a:r>
            <a:r>
              <a:rPr lang="en-US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Diverse </a:t>
            </a:r>
            <a:r>
              <a:rPr lang="en-US" sz="2000" dirty="0" err="1"/>
              <a:t>tilslutninger</a:t>
            </a:r>
            <a:r>
              <a:rPr lang="en-US" sz="2000" dirty="0"/>
              <a:t>			    ca. kr. 1,0 </a:t>
            </a:r>
            <a:r>
              <a:rPr lang="en-US" sz="2000" dirty="0" err="1"/>
              <a:t>mio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Diverse </a:t>
            </a:r>
            <a:r>
              <a:rPr lang="en-US" sz="2000" dirty="0" err="1"/>
              <a:t>ift</a:t>
            </a:r>
            <a:r>
              <a:rPr lang="en-US" sz="2000" dirty="0"/>
              <a:t>. </a:t>
            </a:r>
            <a:r>
              <a:rPr lang="en-US" sz="2000" dirty="0" err="1"/>
              <a:t>sektionering</a:t>
            </a:r>
            <a:r>
              <a:rPr lang="en-US" sz="2000" dirty="0"/>
              <a:t>			    ca. kr. 1,0 </a:t>
            </a:r>
            <a:r>
              <a:rPr lang="en-US" sz="2000" dirty="0" err="1"/>
              <a:t>mio</a:t>
            </a:r>
            <a:r>
              <a:rPr lang="en-US" sz="2000" dirty="0"/>
              <a:t>.</a:t>
            </a: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2000" b="1" dirty="0"/>
              <a:t>+ Diverse </a:t>
            </a:r>
            <a:r>
              <a:rPr lang="en-US" sz="2000" b="1" dirty="0" err="1"/>
              <a:t>byggemodninger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dirty="0"/>
              <a:t> </a:t>
            </a:r>
            <a:endParaRPr lang="en-US" sz="2000" i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E4997E-C9BB-4E5B-AF30-4A3F81AE927C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E2C3-4E9A-45E7-9EDF-22845E8E96F0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pic>
        <p:nvPicPr>
          <p:cNvPr id="8" name="Picture 10" descr="Billedresultat for kloakseparering plan">
            <a:extLst>
              <a:ext uri="{FF2B5EF4-FFF2-40B4-BE49-F238E27FC236}">
                <a16:creationId xmlns:a16="http://schemas.microsoft.com/office/drawing/2014/main" id="{E2B1605E-B538-44AE-979B-DFBE5A60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27" y="5157192"/>
            <a:ext cx="2130829" cy="9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1813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837654"/>
            <a:ext cx="6337076" cy="719138"/>
          </a:xfrm>
        </p:spPr>
        <p:txBody>
          <a:bodyPr/>
          <a:lstStyle/>
          <a:p>
            <a:pPr eaLnBrk="1" hangingPunct="1"/>
            <a:r>
              <a:rPr lang="da-DK" altLang="da-DK" dirty="0"/>
              <a:t>Anlægsopgaver, </a:t>
            </a:r>
            <a:r>
              <a:rPr lang="da-DK" altLang="da-DK" sz="2000" dirty="0"/>
              <a:t>igangværende</a:t>
            </a:r>
            <a:br>
              <a:rPr lang="da-DK" altLang="da-DK" dirty="0"/>
            </a:br>
            <a:r>
              <a:rPr lang="da-DK" altLang="da-DK" sz="1800" b="0" dirty="0"/>
              <a:t>- Spildevand</a:t>
            </a:r>
            <a:endParaRPr lang="en-US" altLang="da-DK" sz="1800" b="0" dirty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12776"/>
            <a:ext cx="8604250" cy="4465637"/>
          </a:xfrm>
        </p:spPr>
        <p:txBody>
          <a:bodyPr/>
          <a:lstStyle/>
          <a:p>
            <a:pPr marL="0" indent="0"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US" sz="2000" b="1" dirty="0"/>
              <a:t>De </a:t>
            </a:r>
            <a:r>
              <a:rPr lang="en-US" sz="2000" b="1" dirty="0" err="1"/>
              <a:t>større</a:t>
            </a:r>
            <a:r>
              <a:rPr lang="en-US" sz="2000" b="1" dirty="0"/>
              <a:t> </a:t>
            </a:r>
            <a:r>
              <a:rPr lang="en-US" sz="2000" b="1" dirty="0" err="1"/>
              <a:t>igangværende</a:t>
            </a:r>
            <a:r>
              <a:rPr lang="en-US" sz="2000" b="1" dirty="0"/>
              <a:t> </a:t>
            </a:r>
            <a:r>
              <a:rPr lang="en-US" sz="2000" b="1" dirty="0" err="1"/>
              <a:t>projekter</a:t>
            </a:r>
            <a:r>
              <a:rPr lang="en-US" sz="2000" b="1" dirty="0"/>
              <a:t>, der </a:t>
            </a:r>
            <a:r>
              <a:rPr lang="en-US" sz="2000" b="1" dirty="0" err="1"/>
              <a:t>afsluttes</a:t>
            </a:r>
            <a:r>
              <a:rPr lang="en-US" sz="2000" b="1" dirty="0"/>
              <a:t> i: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Sunds (</a:t>
            </a:r>
            <a:r>
              <a:rPr lang="en-US" sz="1800" dirty="0" err="1"/>
              <a:t>etape</a:t>
            </a:r>
            <a:r>
              <a:rPr lang="en-US" sz="1800" dirty="0"/>
              <a:t> 4)    		ca. kr.  17 </a:t>
            </a:r>
            <a:r>
              <a:rPr lang="en-US" sz="1800" dirty="0" err="1"/>
              <a:t>mio</a:t>
            </a:r>
            <a:r>
              <a:rPr lang="en-US" sz="1800" dirty="0"/>
              <a:t>.   </a:t>
            </a:r>
            <a:r>
              <a:rPr lang="en-US" sz="1800" dirty="0" err="1"/>
              <a:t>afsluttes</a:t>
            </a:r>
            <a:r>
              <a:rPr lang="en-US" sz="1800" dirty="0"/>
              <a:t> i 2023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Ørnhøj</a:t>
            </a:r>
            <a:r>
              <a:rPr lang="en-US" sz="18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separering</a:t>
            </a:r>
            <a:r>
              <a:rPr lang="en-US" sz="1600" dirty="0"/>
              <a:t>)		</a:t>
            </a:r>
            <a:r>
              <a:rPr lang="en-US" sz="1800" dirty="0"/>
              <a:t>ca. kr.  41 </a:t>
            </a:r>
            <a:r>
              <a:rPr lang="en-US" sz="1800" dirty="0" err="1"/>
              <a:t>mio</a:t>
            </a:r>
            <a:r>
              <a:rPr lang="en-US" sz="1800" dirty="0"/>
              <a:t>.   </a:t>
            </a:r>
            <a:r>
              <a:rPr lang="en-US" sz="1800" dirty="0" err="1"/>
              <a:t>afsluttes</a:t>
            </a:r>
            <a:r>
              <a:rPr lang="en-US" sz="1800" dirty="0"/>
              <a:t> i 2022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Sinding			ca. kr.  10 </a:t>
            </a:r>
            <a:r>
              <a:rPr lang="en-US" sz="1800" dirty="0" err="1"/>
              <a:t>mio</a:t>
            </a:r>
            <a:r>
              <a:rPr lang="en-US" sz="1800" dirty="0"/>
              <a:t>.   </a:t>
            </a:r>
            <a:r>
              <a:rPr lang="en-US" sz="1800" dirty="0" err="1"/>
              <a:t>afsluttes</a:t>
            </a:r>
            <a:r>
              <a:rPr lang="en-US" sz="1800" dirty="0"/>
              <a:t> i 2022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Timring</a:t>
            </a:r>
            <a:r>
              <a:rPr lang="en-US" sz="1800" dirty="0"/>
              <a:t>			ca. kr.	22 </a:t>
            </a:r>
            <a:r>
              <a:rPr lang="en-US" sz="1800" dirty="0" err="1"/>
              <a:t>mio</a:t>
            </a:r>
            <a:r>
              <a:rPr lang="en-US" sz="1800" dirty="0"/>
              <a:t>.   </a:t>
            </a:r>
            <a:r>
              <a:rPr lang="en-US" sz="1800" dirty="0" err="1"/>
              <a:t>afsluttes</a:t>
            </a:r>
            <a:r>
              <a:rPr lang="en-US" sz="1800" dirty="0"/>
              <a:t> i 2022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Ege</a:t>
            </a:r>
            <a:r>
              <a:rPr lang="en-US" sz="1800" dirty="0"/>
              <a:t> (</a:t>
            </a:r>
            <a:r>
              <a:rPr lang="en-US" sz="1800" dirty="0" err="1"/>
              <a:t>Hammerum</a:t>
            </a:r>
            <a:r>
              <a:rPr lang="en-US" sz="1800" dirty="0"/>
              <a:t>)		ca. kr. 	19 </a:t>
            </a:r>
            <a:r>
              <a:rPr lang="en-US" sz="1800" dirty="0" err="1"/>
              <a:t>mio</a:t>
            </a:r>
            <a:r>
              <a:rPr lang="en-US" sz="1800" dirty="0"/>
              <a:t>.   </a:t>
            </a:r>
            <a:r>
              <a:rPr lang="en-US" sz="1800" dirty="0" err="1"/>
              <a:t>afsluttes</a:t>
            </a:r>
            <a:r>
              <a:rPr lang="en-US" sz="1800" dirty="0"/>
              <a:t> i 2023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4 </a:t>
            </a:r>
            <a:r>
              <a:rPr lang="en-US" sz="1800" dirty="0" err="1"/>
              <a:t>regnvandsbassiner</a:t>
            </a:r>
            <a:r>
              <a:rPr lang="en-US" sz="1800" dirty="0"/>
              <a:t>		ca. kr.  13 </a:t>
            </a:r>
            <a:r>
              <a:rPr lang="en-US" sz="1800" dirty="0" err="1"/>
              <a:t>mio</a:t>
            </a:r>
            <a:r>
              <a:rPr lang="en-US" sz="1800" dirty="0"/>
              <a:t>.   </a:t>
            </a:r>
            <a:r>
              <a:rPr lang="en-US" sz="1800" dirty="0" err="1"/>
              <a:t>afsluttes</a:t>
            </a:r>
            <a:r>
              <a:rPr lang="en-US" sz="1800" dirty="0"/>
              <a:t> i 2022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Mindegade</a:t>
            </a:r>
            <a:r>
              <a:rPr lang="en-US" sz="1800" dirty="0"/>
              <a:t> 			ca. kr. 	  4 </a:t>
            </a:r>
            <a:r>
              <a:rPr lang="en-US" sz="1800" dirty="0" err="1"/>
              <a:t>mio</a:t>
            </a:r>
            <a:r>
              <a:rPr lang="en-US" sz="1800" dirty="0"/>
              <a:t>.   </a:t>
            </a:r>
            <a:r>
              <a:rPr lang="en-US" sz="1800" dirty="0" err="1"/>
              <a:t>afsluttes</a:t>
            </a:r>
            <a:r>
              <a:rPr lang="en-US" sz="1800" dirty="0"/>
              <a:t> i 2022</a:t>
            </a:r>
          </a:p>
          <a:p>
            <a:pPr>
              <a:defRPr/>
            </a:pPr>
            <a:endParaRPr lang="en-US" sz="400" b="1" dirty="0"/>
          </a:p>
          <a:p>
            <a:pPr>
              <a:defRPr/>
            </a:pPr>
            <a:r>
              <a:rPr lang="en-US" sz="1800" b="1" dirty="0" err="1"/>
              <a:t>Byggemodning</a:t>
            </a:r>
            <a:r>
              <a:rPr lang="en-US" sz="1800" b="1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vand</a:t>
            </a:r>
            <a:r>
              <a:rPr lang="en-US" sz="1800" dirty="0"/>
              <a:t> og </a:t>
            </a:r>
            <a:r>
              <a:rPr lang="en-US" sz="1800" dirty="0" err="1"/>
              <a:t>spildevand</a:t>
            </a:r>
            <a:r>
              <a:rPr lang="en-US" sz="1800" dirty="0"/>
              <a:t>) </a:t>
            </a:r>
            <a:r>
              <a:rPr lang="en-US" sz="2000" dirty="0"/>
              <a:t>ca. kr. 25 </a:t>
            </a:r>
            <a:r>
              <a:rPr lang="en-US" sz="2000" dirty="0" err="1"/>
              <a:t>mio</a:t>
            </a:r>
            <a:r>
              <a:rPr lang="en-US" sz="2000" dirty="0"/>
              <a:t>. i 2021</a:t>
            </a:r>
            <a:endParaRPr lang="en-US" sz="800" dirty="0"/>
          </a:p>
          <a:p>
            <a:pPr>
              <a:defRPr/>
            </a:pPr>
            <a:r>
              <a:rPr lang="en-US" sz="2000" b="1" i="1" dirty="0" err="1"/>
              <a:t>Generelt</a:t>
            </a:r>
            <a:r>
              <a:rPr lang="en-US" sz="2000" b="1" i="1" dirty="0"/>
              <a:t> om </a:t>
            </a:r>
            <a:r>
              <a:rPr lang="en-US" sz="2000" b="1" i="1" dirty="0" err="1"/>
              <a:t>aktivitetsniveauet</a:t>
            </a:r>
            <a:r>
              <a:rPr lang="en-US" sz="2000" b="1" i="1" dirty="0"/>
              <a:t> 2023 - 2026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2E030D-91E8-430A-A71E-96D2BF8B3269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949A2-3654-4DB4-865C-F949A8EDF29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347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837654"/>
            <a:ext cx="6913140" cy="719138"/>
          </a:xfrm>
        </p:spPr>
        <p:txBody>
          <a:bodyPr/>
          <a:lstStyle/>
          <a:p>
            <a:pPr eaLnBrk="1" hangingPunct="1"/>
            <a:r>
              <a:rPr lang="da-DK" altLang="da-DK" dirty="0"/>
              <a:t>Anlægsopgaver, </a:t>
            </a:r>
            <a:r>
              <a:rPr lang="da-DK" altLang="da-DK" sz="2000" dirty="0"/>
              <a:t>fremadrettet</a:t>
            </a:r>
            <a:br>
              <a:rPr lang="da-DK" altLang="da-DK" dirty="0"/>
            </a:br>
            <a:r>
              <a:rPr lang="da-DK" altLang="da-DK" sz="1800" b="0" dirty="0"/>
              <a:t>- Spildevand</a:t>
            </a:r>
            <a:endParaRPr lang="en-US" altLang="da-DK" sz="1800" b="0" dirty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00808"/>
            <a:ext cx="7632848" cy="4897437"/>
          </a:xfrm>
        </p:spPr>
        <p:txBody>
          <a:bodyPr/>
          <a:lstStyle/>
          <a:p>
            <a:pPr marL="0" indent="0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800" b="1" dirty="0" err="1"/>
              <a:t>Andet</a:t>
            </a:r>
            <a:r>
              <a:rPr lang="en-US" sz="1800" b="1" dirty="0"/>
              <a:t> 2022:</a:t>
            </a:r>
            <a:r>
              <a:rPr lang="en-US" sz="1600" i="1" dirty="0"/>
              <a:t>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Uvedkommende</a:t>
            </a:r>
            <a:r>
              <a:rPr lang="en-US" sz="1800" dirty="0"/>
              <a:t> </a:t>
            </a:r>
            <a:r>
              <a:rPr lang="en-US" sz="1800" dirty="0" err="1"/>
              <a:t>vand</a:t>
            </a:r>
            <a:r>
              <a:rPr lang="en-US" sz="1800" dirty="0"/>
              <a:t> focus og </a:t>
            </a:r>
            <a:r>
              <a:rPr lang="en-US" sz="1800" dirty="0" err="1"/>
              <a:t>indsats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Overløb….nu </a:t>
            </a:r>
            <a:r>
              <a:rPr lang="en-US" sz="1800" dirty="0" err="1"/>
              <a:t>måler</a:t>
            </a:r>
            <a:r>
              <a:rPr lang="en-US" sz="1800" dirty="0"/>
              <a:t> vi og har </a:t>
            </a:r>
            <a:r>
              <a:rPr lang="en-US" sz="1800" dirty="0" err="1"/>
              <a:t>tal</a:t>
            </a:r>
            <a:r>
              <a:rPr lang="en-US" sz="1800" dirty="0"/>
              <a:t> på</a:t>
            </a:r>
          </a:p>
          <a:p>
            <a:pPr>
              <a:defRPr/>
            </a:pPr>
            <a:r>
              <a:rPr lang="en-US" sz="1600" i="1" dirty="0"/>
              <a:t>....og </a:t>
            </a:r>
            <a:r>
              <a:rPr lang="en-US" sz="1600" i="1" dirty="0" err="1"/>
              <a:t>så</a:t>
            </a:r>
            <a:r>
              <a:rPr lang="en-US" sz="1600" i="1" dirty="0"/>
              <a:t> </a:t>
            </a:r>
            <a:r>
              <a:rPr lang="en-US" sz="1600" i="1" dirty="0" err="1"/>
              <a:t>er</a:t>
            </a:r>
            <a:r>
              <a:rPr lang="en-US" sz="1600" i="1" dirty="0"/>
              <a:t> der de </a:t>
            </a:r>
            <a:r>
              <a:rPr lang="en-US" sz="1600" i="1" dirty="0" err="1"/>
              <a:t>løbende</a:t>
            </a:r>
            <a:r>
              <a:rPr lang="en-US" sz="1600" i="1" dirty="0"/>
              <a:t> </a:t>
            </a:r>
            <a:r>
              <a:rPr lang="en-US" sz="1600" i="1" dirty="0" err="1"/>
              <a:t>mindre</a:t>
            </a:r>
            <a:r>
              <a:rPr lang="en-US" sz="1600" i="1" dirty="0"/>
              <a:t> </a:t>
            </a:r>
            <a:r>
              <a:rPr lang="en-US" sz="1600" i="1" dirty="0" err="1"/>
              <a:t>driftsopgaver</a:t>
            </a:r>
            <a:endParaRPr lang="en-US" sz="1600" dirty="0"/>
          </a:p>
          <a:p>
            <a:pPr>
              <a:defRPr/>
            </a:pPr>
            <a:r>
              <a:rPr lang="en-US" sz="1800" b="1" dirty="0" err="1"/>
              <a:t>Planlægningsopgaver</a:t>
            </a:r>
            <a:r>
              <a:rPr lang="en-US" sz="1800" b="1" dirty="0"/>
              <a:t> 2022 +: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Struktur</a:t>
            </a:r>
            <a:r>
              <a:rPr lang="en-US" sz="1800" dirty="0"/>
              <a:t> og </a:t>
            </a:r>
            <a:r>
              <a:rPr lang="en-US" sz="1800" dirty="0" err="1"/>
              <a:t>etapeplan</a:t>
            </a:r>
            <a:r>
              <a:rPr lang="en-US" sz="1800" dirty="0"/>
              <a:t> for Syd (</a:t>
            </a:r>
            <a:r>
              <a:rPr lang="en-US" sz="1800" dirty="0" err="1"/>
              <a:t>renseanlæg</a:t>
            </a:r>
            <a:r>
              <a:rPr lang="en-US" sz="1800" dirty="0"/>
              <a:t> </a:t>
            </a:r>
            <a:r>
              <a:rPr lang="en-US" sz="1800" dirty="0" err="1"/>
              <a:t>m.m.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Snejbjerg</a:t>
            </a:r>
            <a:r>
              <a:rPr lang="en-US" sz="1800" dirty="0"/>
              <a:t>, </a:t>
            </a:r>
            <a:r>
              <a:rPr lang="en-US" sz="1800" dirty="0" err="1"/>
              <a:t>Skibbild</a:t>
            </a:r>
            <a:r>
              <a:rPr lang="en-US" sz="1800" dirty="0"/>
              <a:t>, </a:t>
            </a:r>
            <a:r>
              <a:rPr lang="en-US" sz="1800" dirty="0" err="1"/>
              <a:t>Albæk</a:t>
            </a:r>
            <a:r>
              <a:rPr lang="en-US" sz="1800" dirty="0"/>
              <a:t>, Karstoft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Hammerum</a:t>
            </a:r>
            <a:r>
              <a:rPr lang="en-US" sz="1800" dirty="0"/>
              <a:t>/Gjellerup og </a:t>
            </a:r>
            <a:r>
              <a:rPr lang="en-US" sz="1800" dirty="0" err="1"/>
              <a:t>Aulum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Vildbjerg</a:t>
            </a:r>
            <a:r>
              <a:rPr lang="en-US" sz="1800" dirty="0"/>
              <a:t> og Herning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Klimatilpasning</a:t>
            </a:r>
            <a:r>
              <a:rPr lang="en-US" sz="1800" dirty="0"/>
              <a:t> !  </a:t>
            </a:r>
            <a:r>
              <a:rPr lang="en-US" sz="1800" i="1" dirty="0"/>
              <a:t>…..</a:t>
            </a:r>
            <a:r>
              <a:rPr lang="en-US" sz="1800" i="1" dirty="0" err="1"/>
              <a:t>tingene</a:t>
            </a:r>
            <a:r>
              <a:rPr lang="en-US" sz="1800" i="1" dirty="0"/>
              <a:t> </a:t>
            </a:r>
            <a:r>
              <a:rPr lang="en-US" sz="1800" i="1" dirty="0" err="1"/>
              <a:t>hænger</a:t>
            </a:r>
            <a:r>
              <a:rPr lang="en-US" sz="1800" i="1" dirty="0"/>
              <a:t> </a:t>
            </a:r>
            <a:r>
              <a:rPr lang="en-US" sz="1800" i="1" dirty="0" err="1"/>
              <a:t>sammen</a:t>
            </a:r>
            <a:endParaRPr lang="en-US" sz="1800" i="1" dirty="0"/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en-US" sz="2000" dirty="0"/>
              <a:t> 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defRPr/>
            </a:pPr>
            <a:r>
              <a:rPr lang="en-US" sz="2000" dirty="0"/>
              <a:t> </a:t>
            </a:r>
            <a:endParaRPr lang="en-US" sz="2000" i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49D570-7AF1-4818-9DED-107F888B5758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E2C3-4E9A-45E7-9EDF-22845E8E96F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pic>
        <p:nvPicPr>
          <p:cNvPr id="4" name="Billede 3" descr="Et billede, der indeholder bygning, sidder, gammel, pejs&#10;&#10;Automatisk genereret beskrivelse">
            <a:extLst>
              <a:ext uri="{FF2B5EF4-FFF2-40B4-BE49-F238E27FC236}">
                <a16:creationId xmlns:a16="http://schemas.microsoft.com/office/drawing/2014/main" id="{26CD6969-E9F8-4577-AAAD-16536C521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2019" y="2397939"/>
            <a:ext cx="2268777" cy="170158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999799C-C60C-4412-99CE-5AAC5834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170" y="4527134"/>
            <a:ext cx="1766885" cy="14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9773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837654"/>
            <a:ext cx="6913140" cy="719138"/>
          </a:xfrm>
        </p:spPr>
        <p:txBody>
          <a:bodyPr/>
          <a:lstStyle/>
          <a:p>
            <a:pPr eaLnBrk="1" hangingPunct="1"/>
            <a:r>
              <a:rPr lang="da-DK" altLang="da-DK" dirty="0"/>
              <a:t>Anlægsopgaver, </a:t>
            </a:r>
            <a:r>
              <a:rPr lang="da-DK" altLang="da-DK" sz="2000" dirty="0"/>
              <a:t>fremadrettet</a:t>
            </a:r>
            <a:br>
              <a:rPr lang="da-DK" altLang="da-DK" dirty="0"/>
            </a:br>
            <a:r>
              <a:rPr lang="da-DK" altLang="da-DK" sz="1800" b="0" dirty="0"/>
              <a:t>- Spildevand</a:t>
            </a:r>
            <a:endParaRPr lang="en-US" altLang="da-DK" sz="1800" b="0" dirty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87046" y="1700808"/>
            <a:ext cx="8675687" cy="4897437"/>
          </a:xfrm>
        </p:spPr>
        <p:txBody>
          <a:bodyPr/>
          <a:lstStyle/>
          <a:p>
            <a:pPr marL="0" indent="0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US" sz="2000" b="1" dirty="0" err="1"/>
              <a:t>Projekter</a:t>
            </a:r>
            <a:r>
              <a:rPr lang="en-US" sz="2000" b="1" dirty="0"/>
              <a:t> i 2022+: </a:t>
            </a:r>
            <a:r>
              <a:rPr lang="en-US" sz="2000" b="1" dirty="0" err="1"/>
              <a:t>Overpumpning</a:t>
            </a:r>
            <a:r>
              <a:rPr lang="en-US" sz="2000" b="1" dirty="0"/>
              <a:t>, </a:t>
            </a:r>
            <a:r>
              <a:rPr lang="en-US" sz="2000" b="1" dirty="0" err="1"/>
              <a:t>separering</a:t>
            </a:r>
            <a:r>
              <a:rPr lang="en-US" sz="2000" b="1" dirty="0"/>
              <a:t> </a:t>
            </a:r>
            <a:r>
              <a:rPr lang="en-US" sz="2000" b="1" dirty="0" err="1"/>
              <a:t>m.m.</a:t>
            </a:r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Overpumpning</a:t>
            </a:r>
            <a:r>
              <a:rPr lang="en-US" sz="2000" dirty="0"/>
              <a:t>, Sunds </a:t>
            </a:r>
            <a:r>
              <a:rPr lang="en-US" sz="2000" dirty="0" err="1"/>
              <a:t>til</a:t>
            </a:r>
            <a:r>
              <a:rPr lang="en-US" sz="2000" dirty="0"/>
              <a:t> Herning	ca. kr.    12,5 </a:t>
            </a:r>
            <a:r>
              <a:rPr lang="en-US" sz="2000" dirty="0" err="1"/>
              <a:t>mio</a:t>
            </a:r>
            <a:r>
              <a:rPr lang="en-US" sz="2000" dirty="0"/>
              <a:t>.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Vildbjerg</a:t>
            </a:r>
            <a:r>
              <a:rPr lang="en-US" sz="20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separering</a:t>
            </a:r>
            <a:r>
              <a:rPr lang="en-US" sz="1800" dirty="0"/>
              <a:t> 2023 – 2025)</a:t>
            </a:r>
            <a:r>
              <a:rPr lang="en-US" sz="2000" dirty="0"/>
              <a:t>		ca. kr.    20    </a:t>
            </a:r>
            <a:r>
              <a:rPr lang="en-US" sz="2000" dirty="0" err="1"/>
              <a:t>mio</a:t>
            </a:r>
            <a:r>
              <a:rPr lang="en-US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Aulum</a:t>
            </a:r>
            <a:r>
              <a:rPr lang="en-US" sz="2000" dirty="0"/>
              <a:t> </a:t>
            </a:r>
            <a:r>
              <a:rPr lang="en-US" sz="1800" dirty="0"/>
              <a:t>(2023 -2025)  </a:t>
            </a:r>
            <a:r>
              <a:rPr lang="en-US" sz="2000" dirty="0"/>
              <a:t>			ca. kr.	   24    </a:t>
            </a:r>
            <a:r>
              <a:rPr lang="en-US" sz="2000" dirty="0" err="1"/>
              <a:t>mio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Sandagervej</a:t>
            </a:r>
            <a:r>
              <a:rPr lang="en-US" sz="2000" dirty="0"/>
              <a:t> 		                     ca. kr.      8   </a:t>
            </a:r>
            <a:r>
              <a:rPr lang="en-US" sz="2000" dirty="0" err="1"/>
              <a:t>mio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Ilskov</a:t>
            </a:r>
            <a:r>
              <a:rPr lang="en-US" sz="2000" dirty="0"/>
              <a:t>  </a:t>
            </a:r>
            <a:r>
              <a:rPr lang="en-US" sz="1800" dirty="0"/>
              <a:t>(</a:t>
            </a:r>
            <a:r>
              <a:rPr lang="en-US" sz="1800" dirty="0" err="1"/>
              <a:t>separering</a:t>
            </a:r>
            <a:r>
              <a:rPr lang="en-US" sz="1800" dirty="0"/>
              <a:t>, 2023 - 2024)</a:t>
            </a:r>
            <a:r>
              <a:rPr lang="en-US" sz="2000" dirty="0"/>
              <a:t>		ca. kr.     </a:t>
            </a:r>
            <a:r>
              <a:rPr lang="en-US" sz="2000"/>
              <a:t>16   </a:t>
            </a:r>
            <a:r>
              <a:rPr lang="en-US" sz="2000" dirty="0" err="1"/>
              <a:t>mio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Hammerum</a:t>
            </a:r>
            <a:r>
              <a:rPr lang="en-US" sz="2000" dirty="0"/>
              <a:t>-Gjellerup                                                           </a:t>
            </a:r>
            <a:r>
              <a:rPr lang="en-US" sz="1800" dirty="0"/>
              <a:t>(</a:t>
            </a:r>
            <a:r>
              <a:rPr lang="en-US" sz="1800" dirty="0" err="1"/>
              <a:t>separering</a:t>
            </a:r>
            <a:r>
              <a:rPr lang="en-US" sz="1800" dirty="0"/>
              <a:t>, 2023 - 2027)</a:t>
            </a:r>
            <a:r>
              <a:rPr lang="en-US" sz="2000" dirty="0"/>
              <a:t>			ca. kr. 	      55 </a:t>
            </a:r>
            <a:r>
              <a:rPr lang="en-US" sz="2000" dirty="0" err="1"/>
              <a:t>mio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Bethaniagade</a:t>
            </a:r>
            <a:r>
              <a:rPr lang="en-US" sz="20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renovering</a:t>
            </a:r>
            <a:r>
              <a:rPr lang="en-US" sz="1800" dirty="0"/>
              <a:t>/</a:t>
            </a:r>
            <a:r>
              <a:rPr lang="en-US" sz="1800" dirty="0" err="1"/>
              <a:t>separ</a:t>
            </a:r>
            <a:r>
              <a:rPr lang="en-US" sz="1800" dirty="0"/>
              <a:t>. 2023)</a:t>
            </a:r>
            <a:r>
              <a:rPr lang="en-US" sz="2000" dirty="0"/>
              <a:t>	ca.  Kr.     6,5 </a:t>
            </a:r>
            <a:r>
              <a:rPr lang="en-US" sz="2000" dirty="0" err="1"/>
              <a:t>mio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en-US" sz="2000" dirty="0"/>
              <a:t> </a:t>
            </a:r>
            <a:endParaRPr lang="en-US" sz="2000" i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2A8D75-F591-46EA-8DE1-AA3805FB0527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E2C3-4E9A-45E7-9EDF-22845E8E96F0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7086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837654"/>
            <a:ext cx="6913140" cy="719138"/>
          </a:xfrm>
        </p:spPr>
        <p:txBody>
          <a:bodyPr/>
          <a:lstStyle/>
          <a:p>
            <a:pPr eaLnBrk="1" hangingPunct="1"/>
            <a:r>
              <a:rPr lang="da-DK" altLang="da-DK" dirty="0"/>
              <a:t>Anlægsopgaver, </a:t>
            </a:r>
            <a:r>
              <a:rPr lang="da-DK" altLang="da-DK" sz="2000" dirty="0"/>
              <a:t>fremadrettet</a:t>
            </a:r>
            <a:br>
              <a:rPr lang="da-DK" altLang="da-DK" dirty="0"/>
            </a:br>
            <a:r>
              <a:rPr lang="da-DK" altLang="da-DK" sz="1800" b="0" dirty="0"/>
              <a:t>- Spildevand</a:t>
            </a:r>
            <a:endParaRPr lang="en-US" altLang="da-DK" sz="1800" b="0" dirty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87046" y="1843931"/>
            <a:ext cx="8675687" cy="4897437"/>
          </a:xfrm>
        </p:spPr>
        <p:txBody>
          <a:bodyPr/>
          <a:lstStyle/>
          <a:p>
            <a:pPr marL="0" indent="0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US" sz="2000" b="1" dirty="0" err="1"/>
              <a:t>Projekter</a:t>
            </a:r>
            <a:r>
              <a:rPr lang="en-US" sz="2000" b="1" dirty="0"/>
              <a:t> i 2022 og + </a:t>
            </a:r>
            <a:r>
              <a:rPr lang="en-US" sz="2000" b="1" dirty="0" err="1"/>
              <a:t>Separering</a:t>
            </a:r>
            <a:r>
              <a:rPr lang="en-US" sz="2000" b="1" dirty="0"/>
              <a:t> </a:t>
            </a:r>
            <a:r>
              <a:rPr lang="en-US" sz="2000" b="1" dirty="0" err="1"/>
              <a:t>m.m.</a:t>
            </a:r>
            <a:endParaRPr lang="en-US" sz="2000" b="1" dirty="0"/>
          </a:p>
          <a:p>
            <a:pPr marL="0" indent="0">
              <a:defRPr/>
            </a:pPr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Skibbild</a:t>
            </a:r>
            <a:r>
              <a:rPr lang="en-US" sz="2000" dirty="0"/>
              <a:t> (2024 – 2025)			 ca. kr.    20 </a:t>
            </a:r>
            <a:r>
              <a:rPr lang="en-US" sz="2000" dirty="0" err="1"/>
              <a:t>mio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Godthåbsvej</a:t>
            </a:r>
            <a:r>
              <a:rPr lang="en-US" sz="2000" dirty="0"/>
              <a:t> 				 ca. kr.    16 </a:t>
            </a:r>
            <a:r>
              <a:rPr lang="en-US" sz="2000" dirty="0" err="1"/>
              <a:t>mio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Pumpestationer</a:t>
            </a:r>
            <a:r>
              <a:rPr lang="en-US" sz="2000" dirty="0"/>
              <a:t>, </a:t>
            </a:r>
            <a:r>
              <a:rPr lang="en-US" sz="2000" dirty="0" err="1"/>
              <a:t>Vind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Sørvad</a:t>
            </a:r>
            <a:r>
              <a:rPr lang="en-US" sz="2000" dirty="0"/>
              <a:t> (2023)	 ca. kr.    1,5 </a:t>
            </a:r>
            <a:r>
              <a:rPr lang="en-US" sz="2000" dirty="0" err="1"/>
              <a:t>mio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Klimatilpasningsprojekter</a:t>
            </a:r>
            <a:r>
              <a:rPr lang="en-US" sz="2000" dirty="0"/>
              <a:t> (</a:t>
            </a:r>
            <a:r>
              <a:rPr lang="en-US" sz="2000" dirty="0" err="1"/>
              <a:t>årligt</a:t>
            </a:r>
            <a:r>
              <a:rPr lang="en-US" sz="2000" dirty="0"/>
              <a:t>)		 ca. kr.    2,0 </a:t>
            </a:r>
            <a:r>
              <a:rPr lang="en-US" sz="2000" dirty="0" err="1"/>
              <a:t>mio</a:t>
            </a:r>
            <a:r>
              <a:rPr lang="en-US" sz="2000" dirty="0"/>
              <a:t>.	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Karstoft (</a:t>
            </a:r>
            <a:r>
              <a:rPr lang="en-US" sz="2000" dirty="0" err="1"/>
              <a:t>indsats</a:t>
            </a:r>
            <a:r>
              <a:rPr lang="en-US" sz="2000" dirty="0"/>
              <a:t> </a:t>
            </a:r>
            <a:r>
              <a:rPr lang="en-US" sz="2000" dirty="0" err="1"/>
              <a:t>uafklaret</a:t>
            </a:r>
            <a:r>
              <a:rPr lang="en-US" sz="2000" dirty="0"/>
              <a:t>)		 ca. kr.      ???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Indsats</a:t>
            </a:r>
            <a:r>
              <a:rPr lang="en-US" sz="2000" dirty="0"/>
              <a:t> </a:t>
            </a:r>
            <a:r>
              <a:rPr lang="en-US" sz="2000" dirty="0" err="1"/>
              <a:t>uvedkommende</a:t>
            </a:r>
            <a:r>
              <a:rPr lang="en-US" sz="2000" dirty="0"/>
              <a:t> </a:t>
            </a:r>
            <a:r>
              <a:rPr lang="en-US" sz="2000" dirty="0" err="1"/>
              <a:t>vand</a:t>
            </a:r>
            <a:r>
              <a:rPr lang="en-US" sz="2000" dirty="0"/>
              <a:t> i:                                          </a:t>
            </a:r>
            <a:r>
              <a:rPr lang="en-US" sz="1800" i="1" dirty="0"/>
              <a:t>Sunds, </a:t>
            </a:r>
            <a:r>
              <a:rPr lang="en-US" sz="1800" i="1" dirty="0" err="1"/>
              <a:t>Sørvad</a:t>
            </a:r>
            <a:r>
              <a:rPr lang="en-US" sz="1800" i="1" dirty="0"/>
              <a:t>, </a:t>
            </a:r>
            <a:r>
              <a:rPr lang="en-US" sz="1800" i="1" dirty="0" err="1"/>
              <a:t>Tjørring</a:t>
            </a:r>
            <a:r>
              <a:rPr lang="en-US" sz="1800" i="1" dirty="0"/>
              <a:t>, </a:t>
            </a:r>
            <a:r>
              <a:rPr lang="en-US" sz="1800" i="1" dirty="0" err="1"/>
              <a:t>Skibbild</a:t>
            </a:r>
            <a:r>
              <a:rPr lang="en-US" sz="1800" i="1" dirty="0"/>
              <a:t>, </a:t>
            </a:r>
            <a:r>
              <a:rPr lang="en-US" sz="1800" i="1" dirty="0" err="1"/>
              <a:t>Sdr</a:t>
            </a:r>
            <a:r>
              <a:rPr lang="en-US" sz="1800" i="1" dirty="0"/>
              <a:t>. </a:t>
            </a:r>
            <a:r>
              <a:rPr lang="en-US" sz="1800" i="1" dirty="0" err="1"/>
              <a:t>Felding</a:t>
            </a:r>
            <a:r>
              <a:rPr lang="en-US" sz="1800" i="1" dirty="0"/>
              <a:t>, </a:t>
            </a:r>
            <a:r>
              <a:rPr lang="en-US" sz="1800" i="1" dirty="0" err="1"/>
              <a:t>Snejbjerg</a:t>
            </a:r>
            <a:endParaRPr lang="en-US" sz="1800" i="1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en-US" sz="2000" dirty="0"/>
              <a:t> </a:t>
            </a:r>
            <a:endParaRPr lang="en-US" sz="2000" i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C73D6-2B20-4CC4-B211-FE41994EB163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E2C3-4E9A-45E7-9EDF-22845E8E96F0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4470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476722"/>
            <a:ext cx="7129164" cy="1008062"/>
          </a:xfrm>
        </p:spPr>
        <p:txBody>
          <a:bodyPr/>
          <a:lstStyle/>
          <a:p>
            <a:pPr eaLnBrk="1" hangingPunct="1"/>
            <a:r>
              <a:rPr lang="da-DK" altLang="da-DK"/>
              <a:t>kloakdæksler</a:t>
            </a:r>
            <a:br>
              <a:rPr lang="da-DK" altLang="da-DK"/>
            </a:br>
            <a:r>
              <a:rPr lang="da-DK" altLang="da-DK" sz="1800" b="0"/>
              <a:t>- principper </a:t>
            </a:r>
            <a:endParaRPr lang="en-US" altLang="da-DK" sz="1800" b="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7129164" cy="4321175"/>
          </a:xfrm>
        </p:spPr>
        <p:txBody>
          <a:bodyPr/>
          <a:lstStyle/>
          <a:p>
            <a:pPr eaLnBrk="1" hangingPunct="1">
              <a:defRPr/>
            </a:pPr>
            <a:endParaRPr lang="da-DK" altLang="da-DK" sz="2400" b="1" dirty="0"/>
          </a:p>
          <a:p>
            <a:pPr eaLnBrk="1" hangingPunct="1">
              <a:defRPr/>
            </a:pPr>
            <a:r>
              <a:rPr lang="da-DK" altLang="da-DK" sz="2400" b="1" dirty="0"/>
              <a:t>Retningslinjer</a:t>
            </a:r>
            <a:endParaRPr lang="da-DK" altLang="da-DK" sz="2400" b="1" dirty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a-DK" altLang="da-DK" sz="2000" dirty="0"/>
              <a:t>Udlevering sker ved Sanistål, Hammershusvej 1 A, Herning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a-DK" altLang="da-DK" sz="2000" dirty="0"/>
              <a:t>Afhentning kan kun ske med rekvisition</a:t>
            </a:r>
            <a:endParaRPr lang="da-DK" altLang="da-DK" sz="1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a-DK" altLang="da-DK" sz="2000" dirty="0"/>
              <a:t>Ved større projekter leveres brøndgodset                       på lokaliteten</a:t>
            </a:r>
            <a:endParaRPr lang="da-DK" altLang="da-DK" sz="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03955C-660B-4D3A-A0D2-96A619D6A7BF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76BA7E3E-26F4-4CF5-AA44-83650D5E17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0233" y="4231183"/>
            <a:ext cx="1895530" cy="1877815"/>
          </a:xfrm>
        </p:spPr>
      </p:pic>
    </p:spTree>
    <p:extLst>
      <p:ext uri="{BB962C8B-B14F-4D97-AF65-F5344CB8AC3E}">
        <p14:creationId xmlns:p14="http://schemas.microsoft.com/office/powerpoint/2010/main" val="259137224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476722"/>
            <a:ext cx="7129164" cy="1008062"/>
          </a:xfrm>
        </p:spPr>
        <p:txBody>
          <a:bodyPr/>
          <a:lstStyle/>
          <a:p>
            <a:pPr eaLnBrk="1" hangingPunct="1"/>
            <a:r>
              <a:rPr lang="da-DK" altLang="da-DK" dirty="0"/>
              <a:t>Diverse</a:t>
            </a:r>
            <a:br>
              <a:rPr lang="da-DK" altLang="da-DK" dirty="0"/>
            </a:br>
            <a:r>
              <a:rPr lang="da-DK" altLang="da-DK" sz="1800" b="0" dirty="0"/>
              <a:t>- Fra Herning kommune</a:t>
            </a:r>
            <a:endParaRPr lang="en-US" altLang="da-DK" sz="1800" b="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916832"/>
            <a:ext cx="7848872" cy="4321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800" dirty="0"/>
          </a:p>
          <a:p>
            <a:r>
              <a:rPr lang="da-DK" sz="2000" b="1" dirty="0"/>
              <a:t>Herning kommune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altLang="da-DK" sz="2000" dirty="0"/>
              <a:t>Udskiftning af fortov/belægning ifm. saneringsprojekter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altLang="da-DK" sz="2000" dirty="0"/>
              <a:t>Diverse </a:t>
            </a:r>
            <a:endParaRPr lang="da-DK" altLang="da-DK" sz="1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a-DK" altLang="da-DK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7BC8B-6D6F-40C8-9C8A-138704360CE1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3A3BC3-75BF-4C0F-8F50-45B2C0BC8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5711" y="5794410"/>
            <a:ext cx="981724" cy="1487115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7918907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1124794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</a:t>
            </a:r>
            <a:r>
              <a:rPr lang="da-DK" dirty="0" err="1"/>
              <a:t>herning</a:t>
            </a:r>
            <a:r>
              <a:rPr lang="da-DK" dirty="0"/>
              <a:t> vand</a:t>
            </a:r>
            <a:br>
              <a:rPr lang="da-DK" dirty="0"/>
            </a:br>
            <a:r>
              <a:rPr lang="da-DK" sz="1800" b="0" dirty="0"/>
              <a:t>- Vandforsyning</a:t>
            </a:r>
            <a:br>
              <a:rPr lang="da-DK" dirty="0"/>
            </a:br>
            <a:br>
              <a:rPr lang="da-DK" dirty="0"/>
            </a:br>
            <a:endParaRPr lang="en-US" altLang="da-DK" sz="180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611187" y="1844824"/>
            <a:ext cx="7489825" cy="4321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Nye boringer i Løvbakkerne. En kildeplads mere på vej….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Nyt vandværk: Lokaliseringsanalyse og koncept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Analyse af struktur for ledningsnettet:                                             </a:t>
            </a:r>
            <a:r>
              <a:rPr lang="da-DK" sz="1600" i="1" dirty="0"/>
              <a:t>Vi går fra ”edderkoppespind” til sektionsopdeling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Sporbarhed på anlægskomponenter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600" dirty="0"/>
              <a:t>Data fra vore målere, gør en stor forskel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600" dirty="0"/>
              <a:t>VERDO låner plads på vores radionetværk</a:t>
            </a:r>
          </a:p>
          <a:p>
            <a:pPr lvl="0"/>
            <a:r>
              <a:rPr lang="da-DK" sz="800" dirty="0"/>
              <a:t>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600" dirty="0"/>
              <a:t>Afregning for Snejbjerg </a:t>
            </a:r>
            <a:r>
              <a:rPr lang="da-DK" sz="1600" dirty="0" err="1"/>
              <a:t>Vand’s</a:t>
            </a:r>
            <a:r>
              <a:rPr lang="da-DK" sz="1600" dirty="0"/>
              <a:t> kunder</a:t>
            </a:r>
          </a:p>
          <a:p>
            <a:pPr lvl="0"/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a-DK" sz="1800" b="1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AACC62-1BC4-480A-8583-DFC710917BBA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611188" y="6526215"/>
            <a:ext cx="3312740" cy="215900"/>
          </a:xfrm>
        </p:spPr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pic>
        <p:nvPicPr>
          <p:cNvPr id="1026" name="Billed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88307"/>
            <a:ext cx="1914153" cy="24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71735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476722"/>
            <a:ext cx="7129164" cy="1008062"/>
          </a:xfrm>
        </p:spPr>
        <p:txBody>
          <a:bodyPr/>
          <a:lstStyle/>
          <a:p>
            <a:pPr eaLnBrk="1" hangingPunct="1"/>
            <a:r>
              <a:rPr lang="da-DK" altLang="da-DK" dirty="0"/>
              <a:t>Diverse</a:t>
            </a:r>
            <a:br>
              <a:rPr lang="da-DK" altLang="da-DK" dirty="0"/>
            </a:br>
            <a:r>
              <a:rPr lang="da-DK" altLang="da-DK" sz="1800" b="0" dirty="0"/>
              <a:t>- Fra Herning vand </a:t>
            </a:r>
            <a:endParaRPr lang="en-US" altLang="da-DK" sz="1800" b="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916832"/>
            <a:ext cx="7848872" cy="4321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/>
              <a:t>Husk</a:t>
            </a:r>
            <a:r>
              <a:rPr lang="da-DK" sz="2000" dirty="0"/>
              <a:t> at aflevere afspærring og jernplader til Herning Kommune, Driftsafdelingen, når I overtager en skade de har taget aktion på.</a:t>
            </a:r>
          </a:p>
          <a:p>
            <a:pPr eaLnBrk="1" hangingPunct="1">
              <a:defRPr/>
            </a:pPr>
            <a:endParaRPr lang="da-DK" altLang="da-DK" sz="1800" b="1" dirty="0"/>
          </a:p>
          <a:p>
            <a:pPr eaLnBrk="1" hangingPunct="1">
              <a:defRPr/>
            </a:pPr>
            <a:r>
              <a:rPr lang="da-DK" altLang="da-DK" sz="2000" b="1" dirty="0"/>
              <a:t>Tre aviser til jer </a:t>
            </a:r>
            <a:r>
              <a:rPr lang="da-DK" altLang="da-DK" sz="2000" b="1" dirty="0" err="1"/>
              <a:t>hver….</a:t>
            </a:r>
            <a:r>
              <a:rPr lang="da-DK" altLang="da-DK" sz="1600" b="1" dirty="0" err="1"/>
              <a:t>der</a:t>
            </a:r>
            <a:r>
              <a:rPr lang="da-DK" altLang="da-DK" sz="1600" b="1" dirty="0"/>
              <a:t> er flere hvor de kommer fra</a:t>
            </a:r>
          </a:p>
          <a:p>
            <a:pPr eaLnBrk="1" hangingPunct="1">
              <a:defRPr/>
            </a:pPr>
            <a:endParaRPr lang="da-DK" altLang="da-DK" sz="800" dirty="0"/>
          </a:p>
          <a:p>
            <a:pPr eaLnBrk="1" hangingPunct="1">
              <a:defRPr/>
            </a:pPr>
            <a:r>
              <a:rPr lang="da-DK" altLang="da-DK" sz="2000" b="1" i="1" dirty="0"/>
              <a:t>Brug/udlevér gerne vore foldere…..</a:t>
            </a:r>
          </a:p>
          <a:p>
            <a:pPr eaLnBrk="1" hangingPunct="1">
              <a:defRPr/>
            </a:pPr>
            <a:endParaRPr lang="da-DK" altLang="da-DK" sz="800" b="1" i="1" dirty="0"/>
          </a:p>
          <a:p>
            <a:pPr eaLnBrk="1" hangingPunct="1">
              <a:defRPr/>
            </a:pPr>
            <a:r>
              <a:rPr lang="da-DK" altLang="da-DK" sz="2000" b="1" i="1" dirty="0"/>
              <a:t>Gratis labels: </a:t>
            </a:r>
          </a:p>
          <a:p>
            <a:pPr eaLnBrk="1" hangingPunct="1">
              <a:defRPr/>
            </a:pPr>
            <a:r>
              <a:rPr lang="da-DK" altLang="da-DK" sz="2000" i="1" dirty="0"/>
              <a:t>”Regnvand” og Spildevand” </a:t>
            </a:r>
            <a:endParaRPr lang="da-DK" altLang="da-DK" sz="1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a-DK" altLang="da-DK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7BC8B-6D6F-40C8-9C8A-138704360CE1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3A3BC3-75BF-4C0F-8F50-45B2C0BC8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5711" y="5794410"/>
            <a:ext cx="981724" cy="1487115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026" name="Billede 5">
            <a:extLst>
              <a:ext uri="{FF2B5EF4-FFF2-40B4-BE49-F238E27FC236}">
                <a16:creationId xmlns:a16="http://schemas.microsoft.com/office/drawing/2014/main" id="{67C94462-1E38-4FAB-9147-44B3275B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0" y="4149080"/>
            <a:ext cx="2863797" cy="20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992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908645"/>
            <a:ext cx="5832475" cy="792163"/>
          </a:xfrm>
        </p:spPr>
        <p:txBody>
          <a:bodyPr/>
          <a:lstStyle/>
          <a:p>
            <a:pPr eaLnBrk="1" hangingPunct="1"/>
            <a:r>
              <a:rPr lang="da-DK" dirty="0"/>
              <a:t>Tak for opmærksomheden</a:t>
            </a:r>
            <a:br>
              <a:rPr lang="da-DK" dirty="0"/>
            </a:br>
            <a:r>
              <a:rPr lang="da-DK" sz="1800" b="0" dirty="0"/>
              <a:t>Spørgsmål / kommentarer</a:t>
            </a:r>
            <a:br>
              <a:rPr lang="da-DK" dirty="0"/>
            </a:br>
            <a:endParaRPr lang="en-US" sz="20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C948BD-644D-4625-A2AD-01EE6377AB55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F9643-778B-4540-A2A0-919893DC0449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4277" name="Billed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272" y="3573313"/>
            <a:ext cx="1584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Billed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313"/>
            <a:ext cx="1584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93" y="1874296"/>
            <a:ext cx="2664297" cy="2736304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36941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548730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Klimatilpasning</a:t>
            </a:r>
            <a:endParaRPr lang="en-US" altLang="da-DK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772816"/>
            <a:ext cx="8208912" cy="4608512"/>
          </a:xfrm>
        </p:spPr>
        <p:txBody>
          <a:bodyPr/>
          <a:lstStyle/>
          <a:p>
            <a:pPr marR="106680" lvl="0">
              <a:spcAft>
                <a:spcPts val="0"/>
              </a:spcAft>
              <a:tabLst>
                <a:tab pos="323850" algn="l"/>
              </a:tabLst>
            </a:pPr>
            <a:endParaRPr lang="da-DK" sz="1800" b="1" dirty="0"/>
          </a:p>
          <a:p>
            <a:pPr marR="106680" lvl="1" indent="0">
              <a:spcAft>
                <a:spcPts val="0"/>
              </a:spcAft>
              <a:buNone/>
              <a:tabLst>
                <a:tab pos="323850" algn="l"/>
              </a:tabLst>
            </a:pPr>
            <a:endParaRPr lang="da-DK" sz="1600" b="1" dirty="0"/>
          </a:p>
          <a:p>
            <a:pPr marL="457200" lvl="1" indent="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35969C-B821-46D3-A158-B78FAFAAEEAA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630A78D-8CC4-4285-8AA0-5A835F68489D}"/>
              </a:ext>
            </a:extLst>
          </p:cNvPr>
          <p:cNvSpPr txBox="1"/>
          <p:nvPr/>
        </p:nvSpPr>
        <p:spPr>
          <a:xfrm>
            <a:off x="384982" y="2073617"/>
            <a:ext cx="61312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Klimatilpasning m. nyt lovgrundlag</a:t>
            </a:r>
          </a:p>
          <a:p>
            <a:endParaRPr lang="da-DK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Hvem laver hvad og betaler for hvad……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Skybrudsplaner og oversvømmelseskort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Fingeraftryk i lokalplanerne og dermed for jer….</a:t>
            </a:r>
          </a:p>
          <a:p>
            <a:endParaRPr lang="da-DK" b="1" dirty="0"/>
          </a:p>
          <a:p>
            <a:r>
              <a:rPr lang="da-DK" sz="2000" b="1" dirty="0"/>
              <a:t>Stigende grundvand, giver udfordringer</a:t>
            </a:r>
          </a:p>
          <a:p>
            <a:endParaRPr lang="da-DK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 gennemsnit er det steget 1 m de sidste 30 år</a:t>
            </a:r>
          </a:p>
          <a:p>
            <a:endParaRPr lang="da-DK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Arealanvendelsen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Vand i kældre bl.a. når ”dræn” tætnes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1" dirty="0"/>
          </a:p>
          <a:p>
            <a:r>
              <a:rPr lang="da-DK" sz="2000" b="1" i="1" dirty="0"/>
              <a:t>Vi må vende os til vådere efterår / vintre….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B56ADF7-4DE2-4ACB-9CAF-09775265B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58" y="2132857"/>
            <a:ext cx="2353615" cy="1871772"/>
          </a:xfrm>
          <a:prstGeom prst="rect">
            <a:avLst/>
          </a:prstGeom>
        </p:spPr>
      </p:pic>
      <p:pic>
        <p:nvPicPr>
          <p:cNvPr id="10" name="Pladsholder til indhold 5">
            <a:extLst>
              <a:ext uri="{FF2B5EF4-FFF2-40B4-BE49-F238E27FC236}">
                <a16:creationId xmlns:a16="http://schemas.microsoft.com/office/drawing/2014/main" id="{47C99A8C-0B7B-45B7-AC0E-6DFBA0FB53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11894" r="565" b="9976"/>
          <a:stretch/>
        </p:blipFill>
        <p:spPr>
          <a:xfrm>
            <a:off x="6179219" y="4077072"/>
            <a:ext cx="2353616" cy="19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6875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separering igen </a:t>
            </a:r>
            <a:r>
              <a:rPr lang="da-DK" sz="1800" b="0" dirty="0" err="1"/>
              <a:t>igen</a:t>
            </a:r>
            <a:endParaRPr lang="en-US" altLang="da-DK" sz="180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113"/>
            <a:ext cx="8532812" cy="4321175"/>
          </a:xfrm>
        </p:spPr>
        <p:txBody>
          <a:bodyPr/>
          <a:lstStyle/>
          <a:p>
            <a:pPr marL="179387" lvl="1" indent="0">
              <a:buNone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endParaRPr lang="da-D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0"/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a-DK" sz="1800" b="1" dirty="0"/>
          </a:p>
          <a:p>
            <a:pPr marL="0" indent="0" eaLnBrk="1" hangingPunct="1">
              <a:defRPr/>
            </a:pPr>
            <a:r>
              <a:rPr lang="da-DK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https://youtu.be/yJiVGQjoSlY</a:t>
            </a: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16EB5-EDF2-487F-A795-9FA9468E2606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611188" y="6526215"/>
            <a:ext cx="3312740" cy="215900"/>
          </a:xfrm>
        </p:spPr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D58557A-347F-4269-816C-ACAC6867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479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E691B-8421-433A-8CFF-0243CA5F2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908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A722C6-13A0-4D3D-8C10-6AF6E37B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84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08D503-2899-4011-B28F-2CCA506A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66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307B1-6E58-4556-AEAC-1FB0C832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2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B71F116-CB5E-4512-8BF0-91C232CC9C35}"/>
              </a:ext>
            </a:extLst>
          </p:cNvPr>
          <p:cNvSpPr txBox="1"/>
          <p:nvPr/>
        </p:nvSpPr>
        <p:spPr>
          <a:xfrm>
            <a:off x="683567" y="2915652"/>
            <a:ext cx="52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Intet arbejde er gjort før papirarbejdet er gjort…. 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8416B770-486E-4ACC-92D1-E4D397E21E69}"/>
              </a:ext>
            </a:extLst>
          </p:cNvPr>
          <p:cNvSpPr txBox="1"/>
          <p:nvPr/>
        </p:nvSpPr>
        <p:spPr>
          <a:xfrm>
            <a:off x="827584" y="3574757"/>
            <a:ext cx="518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4"/>
              </a:rPr>
              <a:t>https://herningvand.dk/derfor-giver-separatkloakering-god-mening/</a:t>
            </a:r>
            <a:r>
              <a:rPr lang="da-DK" dirty="0"/>
              <a:t> </a:t>
            </a:r>
          </a:p>
        </p:txBody>
      </p:sp>
      <p:pic>
        <p:nvPicPr>
          <p:cNvPr id="37" name="Picture 15">
            <a:extLst>
              <a:ext uri="{FF2B5EF4-FFF2-40B4-BE49-F238E27FC236}">
                <a16:creationId xmlns:a16="http://schemas.microsoft.com/office/drawing/2014/main" id="{3B05026D-E1BB-40B0-9E8D-0C981D22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3668255"/>
            <a:ext cx="459331" cy="4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FC1C200-2D11-4D17-9CF2-A9B62CAE1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347" y="3167541"/>
            <a:ext cx="2590488" cy="14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4015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548730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- 40 års plan 2.0 (januar 2021)</a:t>
            </a:r>
            <a:endParaRPr lang="en-US" altLang="da-DK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772816"/>
            <a:ext cx="8208912" cy="4608512"/>
          </a:xfrm>
        </p:spPr>
        <p:txBody>
          <a:bodyPr/>
          <a:lstStyle/>
          <a:p>
            <a:pPr marR="106680" lvl="0">
              <a:spcAft>
                <a:spcPts val="0"/>
              </a:spcAft>
              <a:tabLst>
                <a:tab pos="323850" algn="l"/>
              </a:tabLst>
            </a:pPr>
            <a:endParaRPr lang="da-DK" sz="1800" b="1" dirty="0"/>
          </a:p>
          <a:p>
            <a:pPr marR="106680" lvl="1" indent="0">
              <a:spcAft>
                <a:spcPts val="0"/>
              </a:spcAft>
              <a:buNone/>
              <a:tabLst>
                <a:tab pos="323850" algn="l"/>
              </a:tabLst>
            </a:pPr>
            <a:endParaRPr lang="da-DK" sz="1600" b="1" dirty="0"/>
          </a:p>
          <a:p>
            <a:pPr marL="457200" lvl="1" indent="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41BD44F-2006-4A8A-A8E3-48E069C895AB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pic>
        <p:nvPicPr>
          <p:cNvPr id="11" name="Billede 1" descr="Window">
            <a:extLst>
              <a:ext uri="{FF2B5EF4-FFF2-40B4-BE49-F238E27FC236}">
                <a16:creationId xmlns:a16="http://schemas.microsoft.com/office/drawing/2014/main" id="{3F135338-B95C-42DD-A8FB-32C0F9C78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3589"/>
            <a:ext cx="6913140" cy="312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275D9841-B06E-41CE-8B07-7506D217DDBD}"/>
              </a:ext>
            </a:extLst>
          </p:cNvPr>
          <p:cNvSpPr txBox="1"/>
          <p:nvPr/>
        </p:nvSpPr>
        <p:spPr>
          <a:xfrm>
            <a:off x="827584" y="2132856"/>
            <a:ext cx="691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Udvikling i tilstanden af kloaknettet  1985 - 2017                                       </a:t>
            </a:r>
            <a:r>
              <a:rPr lang="da-DK" dirty="0"/>
              <a:t>(beregnet ud fra målt fysisk </a:t>
            </a:r>
            <a:r>
              <a:rPr lang="da-DK" dirty="0" err="1"/>
              <a:t>index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89817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548730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- 40 års plan 2.0 (januar 2021)</a:t>
            </a:r>
            <a:endParaRPr lang="en-US" altLang="da-DK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772816"/>
            <a:ext cx="8208912" cy="4608512"/>
          </a:xfrm>
        </p:spPr>
        <p:txBody>
          <a:bodyPr/>
          <a:lstStyle/>
          <a:p>
            <a:pPr marR="106680" lvl="0">
              <a:spcAft>
                <a:spcPts val="0"/>
              </a:spcAft>
              <a:tabLst>
                <a:tab pos="323850" algn="l"/>
              </a:tabLst>
            </a:pPr>
            <a:endParaRPr lang="da-DK" sz="1800" b="1" dirty="0"/>
          </a:p>
          <a:p>
            <a:pPr marR="106680" lvl="1" indent="0">
              <a:spcAft>
                <a:spcPts val="0"/>
              </a:spcAft>
              <a:buNone/>
              <a:tabLst>
                <a:tab pos="323850" algn="l"/>
              </a:tabLst>
            </a:pPr>
            <a:endParaRPr lang="da-DK" sz="1600" b="1" dirty="0"/>
          </a:p>
          <a:p>
            <a:pPr marL="457200" lvl="1" indent="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marL="742950" lvl="1" indent="-285750">
              <a:lnSpc>
                <a:spcPts val="14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A4B6930-0982-471C-AB5F-E8C4A7B096AC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766EBD9-DB75-4B9B-95E5-B58E44FD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11033"/>
            <a:ext cx="6913140" cy="2706199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5DC2518-7BB7-490D-B176-AE8F67B70C28}"/>
              </a:ext>
            </a:extLst>
          </p:cNvPr>
          <p:cNvSpPr txBox="1"/>
          <p:nvPr/>
        </p:nvSpPr>
        <p:spPr>
          <a:xfrm>
            <a:off x="827584" y="2132856"/>
            <a:ext cx="691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Udvikling i risikoomkostninger </a:t>
            </a:r>
            <a:r>
              <a:rPr lang="da-DK" b="1" i="1" dirty="0"/>
              <a:t>(ikke planlagt vedligehold)</a:t>
            </a:r>
          </a:p>
          <a:p>
            <a:pPr algn="ctr"/>
            <a:r>
              <a:rPr lang="da-DK" b="1" dirty="0"/>
              <a:t>Kloaknettet, 2015 - 2021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56E3B93-8E14-42CB-8344-9232528E120C}"/>
              </a:ext>
            </a:extLst>
          </p:cNvPr>
          <p:cNvSpPr txBox="1"/>
          <p:nvPr/>
        </p:nvSpPr>
        <p:spPr>
          <a:xfrm>
            <a:off x="1043608" y="5662119"/>
            <a:ext cx="6913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dirty="0"/>
              <a:t>Beslutning forår 2021: </a:t>
            </a:r>
            <a:r>
              <a:rPr lang="da-DK" sz="2000" b="1" i="1" dirty="0"/>
              <a:t>Anlægsbudget + 30 %</a:t>
            </a:r>
          </a:p>
        </p:txBody>
      </p:sp>
    </p:spTree>
    <p:extLst>
      <p:ext uri="{BB962C8B-B14F-4D97-AF65-F5344CB8AC3E}">
        <p14:creationId xmlns:p14="http://schemas.microsoft.com/office/powerpoint/2010/main" val="94290041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60" y="764754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600" b="0" dirty="0"/>
              <a:t>Diverse og flere kræfter</a:t>
            </a:r>
            <a:br>
              <a:rPr lang="da-DK" dirty="0"/>
            </a:br>
            <a:endParaRPr lang="en-US" altLang="da-DK" sz="180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94769" y="2132856"/>
            <a:ext cx="7921647" cy="4321175"/>
          </a:xfrm>
        </p:spPr>
        <p:txBody>
          <a:bodyPr/>
          <a:lstStyle/>
          <a:p>
            <a:r>
              <a:rPr lang="da-DK" sz="2000" b="1" dirty="0"/>
              <a:t>Ny kollegaer </a:t>
            </a:r>
            <a:endParaRPr lang="da-DK" sz="1600" b="1" dirty="0"/>
          </a:p>
          <a:p>
            <a:pPr lvl="2"/>
            <a:r>
              <a:rPr lang="da-DK" sz="1600" dirty="0"/>
              <a:t>Søren Abildgaard (Projektleder, hydraulik)</a:t>
            </a:r>
          </a:p>
          <a:p>
            <a:pPr lvl="2"/>
            <a:r>
              <a:rPr lang="da-DK" sz="1600" dirty="0"/>
              <a:t>Sofie Søndergaard Røn (projektleder, planlægning)</a:t>
            </a:r>
          </a:p>
          <a:p>
            <a:pPr lvl="2"/>
            <a:r>
              <a:rPr lang="da-DK" sz="1600" dirty="0"/>
              <a:t>Lasse Stentoft (Projektleder, klimatilpasning)</a:t>
            </a:r>
          </a:p>
          <a:p>
            <a:pPr lvl="2"/>
            <a:r>
              <a:rPr lang="da-DK" sz="1600" dirty="0"/>
              <a:t>Lasse Dinesen (Projektleder, drift af kloaknet)</a:t>
            </a:r>
          </a:p>
          <a:p>
            <a:pPr lvl="2"/>
            <a:r>
              <a:rPr lang="da-DK" sz="1600" dirty="0"/>
              <a:t>Søger projektleder til vandforsyning, plan og anlæg</a:t>
            </a:r>
          </a:p>
          <a:p>
            <a:pPr lvl="2"/>
            <a:endParaRPr lang="da-DK" sz="800" dirty="0"/>
          </a:p>
          <a:p>
            <a:r>
              <a:rPr lang="da-DK" sz="2000" b="1" dirty="0"/>
              <a:t>Diverse</a:t>
            </a:r>
          </a:p>
          <a:p>
            <a:r>
              <a:rPr lang="da-DK" sz="1800" dirty="0"/>
              <a:t>- </a:t>
            </a:r>
            <a:r>
              <a:rPr lang="da-DK" sz="1600" dirty="0"/>
              <a:t>Deklarationsanalyse</a:t>
            </a:r>
          </a:p>
          <a:p>
            <a:r>
              <a:rPr lang="da-DK" sz="1600" dirty="0"/>
              <a:t>- Ordning for afpropning af spildevandsstik  </a:t>
            </a:r>
            <a:r>
              <a:rPr lang="da-DK" sz="2000" b="1" dirty="0">
                <a:solidFill>
                  <a:srgbClr val="FF0000"/>
                </a:solidFill>
              </a:rPr>
              <a:t>! </a:t>
            </a:r>
          </a:p>
          <a:p>
            <a:r>
              <a:rPr lang="da-DK" sz="1600" dirty="0"/>
              <a:t>- Måling på alle overløb</a:t>
            </a:r>
          </a:p>
          <a:p>
            <a:pPr marL="285750" indent="-285750">
              <a:buFontTx/>
              <a:buChar char="-"/>
            </a:pPr>
            <a:endParaRPr lang="da-DK" sz="18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a-DK" sz="1800" b="1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2024B8-2615-4536-8B0D-362A7673A21B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611188" y="6526215"/>
            <a:ext cx="3312740" cy="215900"/>
          </a:xfrm>
        </p:spPr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B90EE89-DEC0-4A37-9B99-42AB61507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80934"/>
            <a:ext cx="2076457" cy="165135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683DA51-0B0F-46DE-9218-2DCC7FFE9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026" y="4464517"/>
            <a:ext cx="2133600" cy="16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2786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129164" cy="1008062"/>
          </a:xfrm>
        </p:spPr>
        <p:txBody>
          <a:bodyPr/>
          <a:lstStyle/>
          <a:p>
            <a:pPr eaLnBrk="1" hangingPunct="1"/>
            <a:r>
              <a:rPr lang="da-DK" dirty="0"/>
              <a:t>Nyt fra herning vand</a:t>
            </a:r>
            <a:br>
              <a:rPr lang="da-DK" dirty="0"/>
            </a:br>
            <a:r>
              <a:rPr lang="da-DK" sz="1800" b="0" dirty="0"/>
              <a:t>- uvedkommende vand og konsekvenserne</a:t>
            </a:r>
            <a:endParaRPr lang="en-US" altLang="da-DK" sz="1800" dirty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113"/>
            <a:ext cx="8532812" cy="4321175"/>
          </a:xfrm>
        </p:spPr>
        <p:txBody>
          <a:bodyPr/>
          <a:lstStyle/>
          <a:p>
            <a:pPr marL="179387" lvl="1" indent="0">
              <a:buNone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endParaRPr lang="da-D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0"/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a-DK" sz="1800" b="1" dirty="0"/>
          </a:p>
          <a:p>
            <a:pPr marL="0" indent="0" eaLnBrk="1" hangingPunct="1">
              <a:defRPr/>
            </a:pPr>
            <a:endParaRPr lang="en-US" sz="1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CE4607-79D4-44D0-BA15-4070573D3B58}" type="datetime1">
              <a:rPr lang="da-DK" smtClean="0"/>
              <a:t>24-03-2022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FA429-EFB6-4C70-A33D-E8C7BDCF92D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611188" y="6526215"/>
            <a:ext cx="3312740" cy="215900"/>
          </a:xfrm>
        </p:spPr>
        <p:txBody>
          <a:bodyPr/>
          <a:lstStyle/>
          <a:p>
            <a:pPr>
              <a:defRPr/>
            </a:pPr>
            <a:r>
              <a:rPr lang="da-DK"/>
              <a:t>Møde med kloakmestre og entreprenører marts 2022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D58557A-347F-4269-816C-ACAC6867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479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E691B-8421-433A-8CFF-0243CA5F2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908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A722C6-13A0-4D3D-8C10-6AF6E37B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84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08D503-2899-4011-B28F-2CCA506A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66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307B1-6E58-4556-AEAC-1FB0C832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2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9DEC984-2D2C-426C-8885-6630BFBDE9BB}"/>
              </a:ext>
            </a:extLst>
          </p:cNvPr>
          <p:cNvSpPr txBox="1"/>
          <p:nvPr/>
        </p:nvSpPr>
        <p:spPr>
          <a:xfrm>
            <a:off x="626104" y="2204864"/>
            <a:ext cx="5890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Vand </a:t>
            </a:r>
            <a:r>
              <a:rPr lang="da-DK" sz="2000" b="1" dirty="0" err="1"/>
              <a:t>vand</a:t>
            </a:r>
            <a:r>
              <a:rPr lang="da-DK" sz="2000" b="1" dirty="0"/>
              <a:t> og </a:t>
            </a:r>
            <a:r>
              <a:rPr lang="da-DK" sz="2000" b="1" i="1" dirty="0"/>
              <a:t>mere vand    [ millioner m3 ]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Total på </a:t>
            </a:r>
            <a:r>
              <a:rPr lang="da-DK" dirty="0" err="1"/>
              <a:t>HV’s</a:t>
            </a:r>
            <a:r>
              <a:rPr lang="da-DK" dirty="0"/>
              <a:t> renseanlæg	ca.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”Ægte” spildevand: 		     4,5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Regnvand fra fællessystemer: 	     4,5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Indsivning: 			     6,5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Heraf fra private stik (skønnet 50%)   3,3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Overløb </a:t>
            </a:r>
            <a:r>
              <a:rPr lang="da-DK" i="1" dirty="0"/>
              <a:t>januar 20.000 m3  februar 320.000 m3</a:t>
            </a:r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C3F4194C-AF58-4D86-A9C5-822CDF18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201" y="2328667"/>
            <a:ext cx="2388398" cy="2006254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1914BBEA-D673-45E1-9322-1414FE1B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87" y="4412379"/>
            <a:ext cx="459331" cy="4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A5311727-DEB7-4F58-A83C-F4E75CCE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52" y="4961287"/>
            <a:ext cx="459331" cy="4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B3EE3C28-8B4A-4693-B27C-4B7A3791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37" y="5746119"/>
            <a:ext cx="459331" cy="4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5091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verdådig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11038</TotalTime>
  <Words>2243</Words>
  <Application>Microsoft Office PowerPoint</Application>
  <PresentationFormat>Skærmshow (4:3)</PresentationFormat>
  <Paragraphs>561</Paragraphs>
  <Slides>31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Segoe UI Emoji</vt:lpstr>
      <vt:lpstr>Trebuchet MS</vt:lpstr>
      <vt:lpstr>Verdana</vt:lpstr>
      <vt:lpstr>Wingdings</vt:lpstr>
      <vt:lpstr>Standarddesign</vt:lpstr>
      <vt:lpstr>Dialogmøde  - med entreprenørerne og    kloakmestre i Herning   Den 24. marts 2022 </vt:lpstr>
      <vt:lpstr>dagsorden </vt:lpstr>
      <vt:lpstr>Nyt fra herning vand - Vandforsyning  </vt:lpstr>
      <vt:lpstr>Nyt fra herning vand - Klimatilpasning</vt:lpstr>
      <vt:lpstr>Nyt fra herning vand - separering igen igen</vt:lpstr>
      <vt:lpstr>Nyt fra herning vand - 40 års plan 2.0 (januar 2021)</vt:lpstr>
      <vt:lpstr>Nyt fra herning vand - 40 års plan 2.0 (januar 2021)</vt:lpstr>
      <vt:lpstr>Nyt fra Herning Vand Diverse og flere kræfter </vt:lpstr>
      <vt:lpstr>Nyt fra herning vand - uvedkommende vand og konsekvenserne</vt:lpstr>
      <vt:lpstr>Nyt fra herning vand - helhedsløsning på privat grund….</vt:lpstr>
      <vt:lpstr>Nyt fra herning vand - helhedsløsning på privat grund….</vt:lpstr>
      <vt:lpstr>Nyt fra herning vand - Opmåling og stikledninger </vt:lpstr>
      <vt:lpstr>Nyt fra herning vand - Lidt kloak-teknik</vt:lpstr>
      <vt:lpstr>Nyt fra herning vand - Lidt kloak-teknik</vt:lpstr>
      <vt:lpstr>Ny webgrafkort - hvad betyder det for jer</vt:lpstr>
      <vt:lpstr>Den nye LER-lov - Tidsrammen og nyheder</vt:lpstr>
      <vt:lpstr>Den nye LER-lov - hvad den betyder for jer</vt:lpstr>
      <vt:lpstr>Den nye LER-lov - Ny brugerflade</vt:lpstr>
      <vt:lpstr>Udlevering af digitale tegninger - Vi vil gerne hjælpe</vt:lpstr>
      <vt:lpstr>Nyt fra herning vand - Lidt digitalt nyt</vt:lpstr>
      <vt:lpstr>Anlægsopgaver  - samarbejdet med jer, resultater</vt:lpstr>
      <vt:lpstr>Nyt fra herning vand - diverse</vt:lpstr>
      <vt:lpstr>Anlægsopgaver, ”fremadrettet” - vand</vt:lpstr>
      <vt:lpstr>Anlægsopgaver, igangværende - Spildevand</vt:lpstr>
      <vt:lpstr>Anlægsopgaver, fremadrettet - Spildevand</vt:lpstr>
      <vt:lpstr>Anlægsopgaver, fremadrettet - Spildevand</vt:lpstr>
      <vt:lpstr>Anlægsopgaver, fremadrettet - Spildevand</vt:lpstr>
      <vt:lpstr>kloakdæksler - principper </vt:lpstr>
      <vt:lpstr>Diverse - Fra Herning kommune</vt:lpstr>
      <vt:lpstr>Diverse - Fra Herning vand </vt:lpstr>
      <vt:lpstr>Tak for opmærksomheden Spørgsmål / kommentarer </vt:lpstr>
    </vt:vector>
  </TitlesOfParts>
  <Company>Globe Reklae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Rene Frihagen</dc:creator>
  <cp:lastModifiedBy>Benny</cp:lastModifiedBy>
  <cp:revision>590</cp:revision>
  <cp:lastPrinted>2022-03-23T09:39:16Z</cp:lastPrinted>
  <dcterms:created xsi:type="dcterms:W3CDTF">2013-07-01T13:29:26Z</dcterms:created>
  <dcterms:modified xsi:type="dcterms:W3CDTF">2022-03-24T05:47:57Z</dcterms:modified>
</cp:coreProperties>
</file>