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74" r:id="rId10"/>
    <p:sldId id="266" r:id="rId11"/>
    <p:sldId id="269" r:id="rId12"/>
    <p:sldId id="273" r:id="rId13"/>
    <p:sldId id="270" r:id="rId14"/>
    <p:sldId id="271" r:id="rId15"/>
    <p:sldId id="272" r:id="rId16"/>
    <p:sldId id="275" r:id="rId17"/>
    <p:sldId id="279" r:id="rId18"/>
    <p:sldId id="280" r:id="rId19"/>
    <p:sldId id="283" r:id="rId20"/>
    <p:sldId id="284"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8F7625C5-23B3-4B62-9A46-A959BBEBA925}">
          <p14:sldIdLst>
            <p14:sldId id="256"/>
            <p14:sldId id="257"/>
            <p14:sldId id="258"/>
            <p14:sldId id="260"/>
            <p14:sldId id="261"/>
            <p14:sldId id="262"/>
            <p14:sldId id="263"/>
            <p14:sldId id="264"/>
            <p14:sldId id="274"/>
            <p14:sldId id="266"/>
            <p14:sldId id="269"/>
            <p14:sldId id="273"/>
            <p14:sldId id="270"/>
            <p14:sldId id="271"/>
            <p14:sldId id="272"/>
            <p14:sldId id="275"/>
            <p14:sldId id="279"/>
            <p14:sldId id="280"/>
          </p14:sldIdLst>
        </p14:section>
        <p14:section name="Ikke-navngivet sektion" id="{E38D5DFD-7216-44F8-A45C-70630AC17DA1}">
          <p14:sldIdLst>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a-DK"/>
              <a:t>Klik for at redigere i master</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a-DK"/>
              <a:t>Klik for at redigere i master</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a-DK"/>
              <a:t>Klik for at redigere i master</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a-DK"/>
              <a:t>Klik for at redigere i master</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a-DK"/>
              <a:t>Klik for at redigere i master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3" name="Date Placeholder 2"/>
          <p:cNvSpPr>
            <a:spLocks noGrp="1"/>
          </p:cNvSpPr>
          <p:nvPr>
            <p:ph type="dt" sz="half" idx="10"/>
          </p:nvPr>
        </p:nvSpPr>
        <p:spPr/>
        <p:txBody>
          <a:bodyPr/>
          <a:lstStyle/>
          <a:p>
            <a:fld id="{48A87A34-81AB-432B-8DAE-1953F412C126}" type="datetimeFigureOut">
              <a:rPr lang="en-US" dirty="0"/>
              <a:t>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a-DK"/>
              <a:t>Klik for at redigere i master</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3" name="Date Placeholder 2"/>
          <p:cNvSpPr>
            <a:spLocks noGrp="1"/>
          </p:cNvSpPr>
          <p:nvPr>
            <p:ph type="dt" sz="half" idx="10"/>
          </p:nvPr>
        </p:nvSpPr>
        <p:spPr/>
        <p:txBody>
          <a:bodyPr/>
          <a:lstStyle/>
          <a:p>
            <a:fld id="{48A87A34-81AB-432B-8DAE-1953F412C126}" type="datetimeFigureOut">
              <a:rPr lang="en-US" dirty="0"/>
              <a:t>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a-DK"/>
              <a:t>Klik for at redigere i master</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a-DK"/>
              <a:t>Klik for at redigere i master</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48A87A34-81AB-432B-8DAE-1953F412C126}" type="datetimeFigureOut">
              <a:rPr lang="en-US" dirty="0"/>
              <a:t>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a:t>Klik for at redigere i master</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a:t>Klik for at redigere i master</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2" name="Content Placeholder 3"/>
          <p:cNvSpPr>
            <a:spLocks noGrp="1"/>
          </p:cNvSpPr>
          <p:nvPr>
            <p:ph sz="quarter" idx="13"/>
          </p:nvPr>
        </p:nvSpPr>
        <p:spPr>
          <a:xfrm>
            <a:off x="913774" y="3051012"/>
            <a:ext cx="5106027" cy="274018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3" name="Content Placeholder 5"/>
          <p:cNvSpPr>
            <a:spLocks noGrp="1"/>
          </p:cNvSpPr>
          <p:nvPr>
            <p:ph sz="quarter" idx="14"/>
          </p:nvPr>
        </p:nvSpPr>
        <p:spPr>
          <a:xfrm>
            <a:off x="6172200" y="3051012"/>
            <a:ext cx="5105401" cy="274018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a-DK"/>
              <a:t>Klik for at redigere i master</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p:txBody>
          <a:bodyPr/>
          <a:lstStyle/>
          <a:p>
            <a:fld id="{48A87A34-81AB-432B-8DAE-1953F412C126}" type="datetimeFigureOut">
              <a:rPr lang="en-US" dirty="0"/>
              <a:t>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byggesag@herning.d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ygogmiljoe.d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filarkiv.dk/" TargetMode="External"/><Relationship Id="rId2" Type="http://schemas.openxmlformats.org/officeDocument/2006/relationships/hyperlink" Target="http://www.herning.d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byggeri@herning.d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4400" cap="none" dirty="0"/>
              <a:t>Kloakmesterdag, Herning Vand</a:t>
            </a:r>
            <a:br>
              <a:rPr lang="da-DK" sz="4000" cap="none" dirty="0"/>
            </a:br>
            <a:br>
              <a:rPr lang="da-DK" sz="4000" cap="none" dirty="0"/>
            </a:br>
            <a:r>
              <a:rPr lang="da-DK" sz="4000" cap="none" dirty="0"/>
              <a:t>8. februar 2019</a:t>
            </a:r>
            <a:endParaRPr lang="da-DK" sz="3600" cap="none" dirty="0"/>
          </a:p>
        </p:txBody>
      </p:sp>
      <p:sp>
        <p:nvSpPr>
          <p:cNvPr id="3" name="Undertitel 2"/>
          <p:cNvSpPr>
            <a:spLocks noGrp="1"/>
          </p:cNvSpPr>
          <p:nvPr>
            <p:ph type="subTitle" idx="1"/>
          </p:nvPr>
        </p:nvSpPr>
        <p:spPr/>
        <p:txBody>
          <a:bodyPr/>
          <a:lstStyle/>
          <a:p>
            <a:endParaRPr lang="da-DK" b="1" dirty="0"/>
          </a:p>
        </p:txBody>
      </p:sp>
    </p:spTree>
    <p:extLst>
      <p:ext uri="{BB962C8B-B14F-4D97-AF65-F5344CB8AC3E}">
        <p14:creationId xmlns:p14="http://schemas.microsoft.com/office/powerpoint/2010/main" val="304929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873829" y="849086"/>
            <a:ext cx="6708710" cy="523220"/>
          </a:xfrm>
          <a:prstGeom prst="rect">
            <a:avLst/>
          </a:prstGeom>
          <a:noFill/>
        </p:spPr>
        <p:txBody>
          <a:bodyPr wrap="square" rtlCol="0">
            <a:spAutoFit/>
          </a:bodyPr>
          <a:lstStyle/>
          <a:p>
            <a:r>
              <a:rPr lang="da-DK" sz="2800" dirty="0">
                <a:latin typeface="Times New Roman" panose="02020603050405020304" pitchFamily="18" charset="0"/>
                <a:cs typeface="Times New Roman" panose="02020603050405020304" pitchFamily="18" charset="0"/>
              </a:rPr>
              <a:t>Nedsivning af hus-spildevand i det åbne land</a:t>
            </a:r>
          </a:p>
        </p:txBody>
      </p:sp>
      <p:sp>
        <p:nvSpPr>
          <p:cNvPr id="3" name="Tekstfelt 2"/>
          <p:cNvSpPr txBox="1"/>
          <p:nvPr/>
        </p:nvSpPr>
        <p:spPr>
          <a:xfrm>
            <a:off x="774441" y="2155371"/>
            <a:ext cx="9283959" cy="2031325"/>
          </a:xfrm>
          <a:prstGeom prst="rect">
            <a:avLst/>
          </a:prstGeom>
          <a:noFill/>
        </p:spPr>
        <p:txBody>
          <a:bodyPr wrap="square" rtlCol="0">
            <a:spAutoFit/>
          </a:bodyPr>
          <a:lstStyle/>
          <a:p>
            <a:r>
              <a:rPr lang="da-DK" dirty="0">
                <a:latin typeface="Times New Roman" panose="02020603050405020304" pitchFamily="18" charset="0"/>
                <a:cs typeface="Times New Roman" panose="02020603050405020304" pitchFamily="18" charset="0"/>
              </a:rPr>
              <a:t>Vær opmærksom på hvis en ejendom på landet og ændrer på kloakforhold i bolig. Det kan nemlig, få indflydelse på, om der stilles nye krav til septiktank og nedsivning af spildevand.</a:t>
            </a:r>
          </a:p>
          <a:p>
            <a:r>
              <a:rPr lang="da-DK" dirty="0">
                <a:latin typeface="Times New Roman" panose="02020603050405020304" pitchFamily="18" charset="0"/>
                <a:cs typeface="Times New Roman" panose="02020603050405020304" pitchFamily="18" charset="0"/>
              </a:rPr>
              <a:t>For eksempel hvis der bygges et badeværelse/ bad mere.</a:t>
            </a:r>
          </a:p>
          <a:p>
            <a:endParaRPr lang="da-DK" dirty="0">
              <a:latin typeface="Times New Roman" panose="02020603050405020304" pitchFamily="18" charset="0"/>
              <a:cs typeface="Times New Roman" panose="02020603050405020304" pitchFamily="18" charset="0"/>
            </a:endParaRPr>
          </a:p>
          <a:p>
            <a:r>
              <a:rPr lang="da-DK" dirty="0">
                <a:latin typeface="Times New Roman" panose="02020603050405020304" pitchFamily="18" charset="0"/>
                <a:cs typeface="Times New Roman" panose="02020603050405020304" pitchFamily="18" charset="0"/>
              </a:rPr>
              <a:t>Det gælder især for gamle anlæg, som i den forbindelse vil kræves opdateret.</a:t>
            </a:r>
          </a:p>
          <a:p>
            <a:endParaRPr lang="da-DK" dirty="0">
              <a:latin typeface="Times New Roman" panose="02020603050405020304" pitchFamily="18" charset="0"/>
              <a:cs typeface="Times New Roman" panose="02020603050405020304" pitchFamily="18" charset="0"/>
            </a:endParaRPr>
          </a:p>
          <a:p>
            <a:endParaRPr lang="da-DK" dirty="0">
              <a:latin typeface="Times New Roman" panose="02020603050405020304" pitchFamily="18" charset="0"/>
              <a:cs typeface="Times New Roman" panose="02020603050405020304" pitchFamily="18" charset="0"/>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622" y="4479434"/>
            <a:ext cx="4311562" cy="1149750"/>
          </a:xfrm>
          <a:prstGeom prst="rect">
            <a:avLst/>
          </a:prstGeom>
        </p:spPr>
      </p:pic>
    </p:spTree>
    <p:extLst>
      <p:ext uri="{BB962C8B-B14F-4D97-AF65-F5344CB8AC3E}">
        <p14:creationId xmlns:p14="http://schemas.microsoft.com/office/powerpoint/2010/main" val="309053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9089" y="145642"/>
            <a:ext cx="10364451" cy="811762"/>
          </a:xfrm>
        </p:spPr>
        <p:txBody>
          <a:bodyPr/>
          <a:lstStyle/>
          <a:p>
            <a:r>
              <a:rPr lang="da-DK" cap="none" dirty="0">
                <a:latin typeface="Mongolian Baiti" panose="03000500000000000000" pitchFamily="66" charset="0"/>
                <a:cs typeface="Mongolian Baiti" panose="03000500000000000000" pitchFamily="66" charset="0"/>
              </a:rPr>
              <a:t>Rottebekæmpelse, kloakbrud</a:t>
            </a:r>
          </a:p>
        </p:txBody>
      </p:sp>
      <p:pic>
        <p:nvPicPr>
          <p:cNvPr id="4" name="Pladsholder til indhol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3926156"/>
            <a:ext cx="4170784" cy="2931843"/>
          </a:xfrm>
        </p:spPr>
      </p:pic>
      <p:sp>
        <p:nvSpPr>
          <p:cNvPr id="5" name="Oval billedforklaring 4"/>
          <p:cNvSpPr/>
          <p:nvPr/>
        </p:nvSpPr>
        <p:spPr>
          <a:xfrm>
            <a:off x="5326510" y="1604866"/>
            <a:ext cx="4722559" cy="3331028"/>
          </a:xfrm>
          <a:prstGeom prst="wedgeEllipseCallout">
            <a:avLst>
              <a:gd name="adj1" fmla="val -79710"/>
              <a:gd name="adj2" fmla="val 46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Når I har repareret kloak efter mig skal I huske at indsende færdigmelding markeret med </a:t>
            </a:r>
            <a:endParaRPr lang="da-DK" sz="2800" dirty="0"/>
          </a:p>
          <a:p>
            <a:pPr algn="ctr"/>
            <a:r>
              <a:rPr lang="da-DK" sz="3200" dirty="0"/>
              <a:t>Rotteskade</a:t>
            </a:r>
          </a:p>
        </p:txBody>
      </p:sp>
      <p:sp>
        <p:nvSpPr>
          <p:cNvPr id="8" name="Oval billedforklaring 7"/>
          <p:cNvSpPr/>
          <p:nvPr/>
        </p:nvSpPr>
        <p:spPr>
          <a:xfrm>
            <a:off x="379142" y="957404"/>
            <a:ext cx="4850780" cy="2287601"/>
          </a:xfrm>
          <a:prstGeom prst="wedgeEllipseCallout">
            <a:avLst>
              <a:gd name="adj1" fmla="val 5604"/>
              <a:gd name="adj2" fmla="val 78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 3. Enhver der konstaterer forekomst af rotter, skal straks anmelde dette til kommunalbestyrelsen</a:t>
            </a:r>
          </a:p>
        </p:txBody>
      </p:sp>
    </p:spTree>
    <p:extLst>
      <p:ext uri="{BB962C8B-B14F-4D97-AF65-F5344CB8AC3E}">
        <p14:creationId xmlns:p14="http://schemas.microsoft.com/office/powerpoint/2010/main" val="185286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222423"/>
            <a:ext cx="10364451" cy="1005015"/>
          </a:xfrm>
        </p:spPr>
        <p:txBody>
          <a:bodyPr/>
          <a:lstStyle/>
          <a:p>
            <a:r>
              <a:rPr lang="da-DK" b="1" cap="none" dirty="0">
                <a:latin typeface="Mongolian Baiti" panose="03000500000000000000" pitchFamily="66" charset="0"/>
                <a:cs typeface="Mongolian Baiti" panose="03000500000000000000" pitchFamily="66" charset="0"/>
              </a:rPr>
              <a:t>Tegningsmateriale</a:t>
            </a:r>
          </a:p>
        </p:txBody>
      </p:sp>
      <p:sp>
        <p:nvSpPr>
          <p:cNvPr id="3" name="Pladsholder til indhold 2"/>
          <p:cNvSpPr>
            <a:spLocks noGrp="1"/>
          </p:cNvSpPr>
          <p:nvPr>
            <p:ph sz="quarter" idx="13"/>
          </p:nvPr>
        </p:nvSpPr>
        <p:spPr>
          <a:xfrm>
            <a:off x="913774" y="1128585"/>
            <a:ext cx="10363826" cy="5354594"/>
          </a:xfrm>
        </p:spPr>
        <p:txBody>
          <a:bodyPr>
            <a:normAutofit fontScale="77500" lnSpcReduction="20000"/>
          </a:bodyPr>
          <a:lstStyle/>
          <a:p>
            <a:pPr marL="0" indent="0">
              <a:buNone/>
            </a:pPr>
            <a:endParaRPr lang="da-DK" cap="none" dirty="0">
              <a:latin typeface="Mongolian Baiti" panose="03000500000000000000" pitchFamily="66" charset="0"/>
              <a:cs typeface="Mongolian Baiti" panose="03000500000000000000" pitchFamily="66" charset="0"/>
            </a:endParaRPr>
          </a:p>
          <a:p>
            <a:pPr marL="0" indent="0">
              <a:buNone/>
            </a:pPr>
            <a:r>
              <a:rPr lang="da-DK" cap="none" dirty="0">
                <a:latin typeface="Mongolian Baiti" panose="03000500000000000000" pitchFamily="66" charset="0"/>
                <a:cs typeface="Mongolian Baiti" panose="03000500000000000000" pitchFamily="66" charset="0"/>
              </a:rPr>
              <a:t>Ved </a:t>
            </a:r>
            <a:r>
              <a:rPr lang="da-DK" b="1" cap="none" dirty="0">
                <a:latin typeface="Mongolian Baiti" panose="03000500000000000000" pitchFamily="66" charset="0"/>
                <a:cs typeface="Mongolian Baiti" panose="03000500000000000000" pitchFamily="66" charset="0"/>
              </a:rPr>
              <a:t>separering</a:t>
            </a:r>
            <a:r>
              <a:rPr lang="da-DK" cap="none" dirty="0">
                <a:latin typeface="Mongolian Baiti" panose="03000500000000000000" pitchFamily="66" charset="0"/>
                <a:cs typeface="Mongolian Baiti" panose="03000500000000000000" pitchFamily="66" charset="0"/>
              </a:rPr>
              <a:t>:	afleveres en situationsplan der viser det fulde system, hermed menes både 					regnvand og spildevand, og det gælder både eksisterende samt  nyetablerede ledninger. 				Vis jeres afgrænsninger og sæt gerne notater på tegningen.</a:t>
            </a:r>
          </a:p>
          <a:p>
            <a:pPr marL="0" indent="0">
              <a:buNone/>
            </a:pPr>
            <a:endParaRPr lang="da-DK" cap="none" dirty="0">
              <a:latin typeface="Mongolian Baiti" panose="03000500000000000000" pitchFamily="66" charset="0"/>
              <a:cs typeface="Mongolian Baiti" panose="03000500000000000000" pitchFamily="66" charset="0"/>
            </a:endParaRPr>
          </a:p>
          <a:p>
            <a:pPr marL="0" indent="0">
              <a:buNone/>
            </a:pPr>
            <a:r>
              <a:rPr lang="da-DK" cap="none" dirty="0">
                <a:latin typeface="Mongolian Baiti" panose="03000500000000000000" pitchFamily="66" charset="0"/>
                <a:cs typeface="Mongolian Baiti" panose="03000500000000000000" pitchFamily="66" charset="0"/>
              </a:rPr>
              <a:t>Ved </a:t>
            </a:r>
            <a:r>
              <a:rPr lang="da-DK" b="1" cap="none" dirty="0">
                <a:latin typeface="Mongolian Baiti" panose="03000500000000000000" pitchFamily="66" charset="0"/>
                <a:cs typeface="Mongolian Baiti" panose="03000500000000000000" pitchFamily="66" charset="0"/>
              </a:rPr>
              <a:t>Nedsivning</a:t>
            </a:r>
            <a:r>
              <a:rPr lang="da-DK" cap="none" dirty="0">
                <a:latin typeface="Mongolian Baiti" panose="03000500000000000000" pitchFamily="66" charset="0"/>
                <a:cs typeface="Mongolian Baiti" panose="03000500000000000000" pitchFamily="66" charset="0"/>
              </a:rPr>
              <a:t>:	Såfremt der er etableret nedsivning af overfladevand(efter tilladelse selvfølgelig) 				vises rørføring og placering af faskine eller nedsivningsanlæggets   					placering på én samlet tegning(regnvandsanlæg og spildevandsanlæg).</a:t>
            </a:r>
          </a:p>
          <a:p>
            <a:pPr marL="0" indent="0">
              <a:buNone/>
            </a:pPr>
            <a:endParaRPr lang="da-DK" cap="none" dirty="0">
              <a:latin typeface="Mongolian Baiti" panose="03000500000000000000" pitchFamily="66" charset="0"/>
              <a:cs typeface="Mongolian Baiti" panose="03000500000000000000" pitchFamily="66" charset="0"/>
            </a:endParaRPr>
          </a:p>
          <a:p>
            <a:pPr marL="0" indent="0">
              <a:buNone/>
            </a:pPr>
            <a:r>
              <a:rPr lang="da-DK" cap="none" dirty="0">
                <a:latin typeface="Mongolian Baiti" panose="03000500000000000000" pitchFamily="66" charset="0"/>
                <a:cs typeface="Mongolian Baiti" panose="03000500000000000000" pitchFamily="66" charset="0"/>
              </a:rPr>
              <a:t>	Såfremt ejer selv laver nedsivning, noteres dette på tegningen og her viser I blot 			hvor I har afproppet regnvandet.</a:t>
            </a:r>
          </a:p>
          <a:p>
            <a:pPr marL="0" indent="0">
              <a:buNone/>
            </a:pPr>
            <a:r>
              <a:rPr lang="da-DK" cap="none" dirty="0">
                <a:latin typeface="Mongolian Baiti" panose="03000500000000000000" pitchFamily="66" charset="0"/>
                <a:cs typeface="Mongolian Baiti" panose="03000500000000000000" pitchFamily="66" charset="0"/>
              </a:rPr>
              <a:t>	Ved eksisterende nedsivning, skal I vise eller notere på tegningen, hvilke nedløb der allerede nedsiver og hvis 	borger ved hvor, så marker det på tegning.</a:t>
            </a:r>
          </a:p>
          <a:p>
            <a:pPr marL="0" indent="0">
              <a:buNone/>
            </a:pPr>
            <a:r>
              <a:rPr lang="da-DK" cap="none" dirty="0">
                <a:latin typeface="Mongolian Baiti" panose="03000500000000000000" pitchFamily="66" charset="0"/>
                <a:cs typeface="Mongolian Baiti" panose="03000500000000000000" pitchFamily="66" charset="0"/>
              </a:rPr>
              <a:t>	</a:t>
            </a:r>
          </a:p>
          <a:p>
            <a:pPr marL="0" indent="0">
              <a:buNone/>
            </a:pPr>
            <a:r>
              <a:rPr lang="da-DK" cap="none" dirty="0">
                <a:latin typeface="Mongolian Baiti" panose="03000500000000000000" pitchFamily="66" charset="0"/>
                <a:cs typeface="Mongolian Baiti" panose="03000500000000000000" pitchFamily="66" charset="0"/>
              </a:rPr>
              <a:t>			</a:t>
            </a:r>
          </a:p>
          <a:p>
            <a:pPr marL="0" indent="0">
              <a:buNone/>
            </a:pPr>
            <a:r>
              <a:rPr lang="da-DK" cap="none" dirty="0">
                <a:latin typeface="Mongolian Baiti" panose="03000500000000000000" pitchFamily="66" charset="0"/>
                <a:cs typeface="Mongolian Baiti" panose="03000500000000000000" pitchFamily="66" charset="0"/>
              </a:rPr>
              <a:t>		</a:t>
            </a:r>
          </a:p>
          <a:p>
            <a:pPr marL="0" indent="0">
              <a:buNone/>
            </a:pPr>
            <a:endParaRPr lang="da-DK" cap="none"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97412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767428" y="1062333"/>
            <a:ext cx="8657143" cy="4733333"/>
          </a:xfrm>
          <a:prstGeom prst="rect">
            <a:avLst/>
          </a:prstGeom>
        </p:spPr>
      </p:pic>
    </p:spTree>
    <p:extLst>
      <p:ext uri="{BB962C8B-B14F-4D97-AF65-F5344CB8AC3E}">
        <p14:creationId xmlns:p14="http://schemas.microsoft.com/office/powerpoint/2010/main" val="54200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19809" y="119476"/>
            <a:ext cx="10752381" cy="6619048"/>
          </a:xfrm>
          <a:prstGeom prst="rect">
            <a:avLst/>
          </a:prstGeom>
        </p:spPr>
      </p:pic>
    </p:spTree>
    <p:extLst>
      <p:ext uri="{BB962C8B-B14F-4D97-AF65-F5344CB8AC3E}">
        <p14:creationId xmlns:p14="http://schemas.microsoft.com/office/powerpoint/2010/main" val="119318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666171" y="0"/>
            <a:ext cx="8859658" cy="6858000"/>
          </a:xfrm>
          <a:prstGeom prst="rect">
            <a:avLst/>
          </a:prstGeom>
        </p:spPr>
      </p:pic>
    </p:spTree>
    <p:extLst>
      <p:ext uri="{BB962C8B-B14F-4D97-AF65-F5344CB8AC3E}">
        <p14:creationId xmlns:p14="http://schemas.microsoft.com/office/powerpoint/2010/main" val="109075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543619" y="290905"/>
            <a:ext cx="9104762" cy="6276190"/>
          </a:xfrm>
          <a:prstGeom prst="rect">
            <a:avLst/>
          </a:prstGeom>
        </p:spPr>
      </p:pic>
    </p:spTree>
    <p:extLst>
      <p:ext uri="{BB962C8B-B14F-4D97-AF65-F5344CB8AC3E}">
        <p14:creationId xmlns:p14="http://schemas.microsoft.com/office/powerpoint/2010/main" val="181480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373225"/>
            <a:ext cx="10364451" cy="690465"/>
          </a:xfrm>
        </p:spPr>
        <p:txBody>
          <a:bodyPr/>
          <a:lstStyle/>
          <a:p>
            <a:r>
              <a:rPr lang="da-DK" cap="none" dirty="0">
                <a:latin typeface="Mongolian Baiti" panose="03000500000000000000" pitchFamily="66" charset="0"/>
                <a:cs typeface="Mongolian Baiti" panose="03000500000000000000" pitchFamily="66" charset="0"/>
              </a:rPr>
              <a:t>Krav til tegningsmaterialet</a:t>
            </a:r>
          </a:p>
        </p:txBody>
      </p:sp>
      <p:sp>
        <p:nvSpPr>
          <p:cNvPr id="3" name="Pladsholder til indhold 2"/>
          <p:cNvSpPr>
            <a:spLocks noGrp="1"/>
          </p:cNvSpPr>
          <p:nvPr>
            <p:ph sz="quarter" idx="13"/>
          </p:nvPr>
        </p:nvSpPr>
        <p:spPr>
          <a:xfrm>
            <a:off x="913774" y="1231641"/>
            <a:ext cx="10363826" cy="5001207"/>
          </a:xfrm>
        </p:spPr>
        <p:txBody>
          <a:bodyPr/>
          <a:lstStyle/>
          <a:p>
            <a:pPr>
              <a:buFontTx/>
              <a:buChar char="-"/>
            </a:pPr>
            <a:r>
              <a:rPr lang="da-DK" cap="none" dirty="0">
                <a:latin typeface="Mongolian Baiti" panose="03000500000000000000" pitchFamily="66" charset="0"/>
                <a:cs typeface="Mongolian Baiti" panose="03000500000000000000" pitchFamily="66" charset="0"/>
              </a:rPr>
              <a:t>Tegninger skal være tydelige og rørføringer skal laves med de foreskrevne signaturer.</a:t>
            </a:r>
          </a:p>
          <a:p>
            <a:pPr marL="0" indent="0">
              <a:buNone/>
            </a:pPr>
            <a:r>
              <a:rPr lang="da-DK" cap="none" dirty="0">
                <a:latin typeface="Mongolian Baiti" panose="03000500000000000000" pitchFamily="66" charset="0"/>
                <a:cs typeface="Mongolian Baiti" panose="03000500000000000000" pitchFamily="66" charset="0"/>
              </a:rPr>
              <a:t>	</a:t>
            </a:r>
            <a:r>
              <a:rPr lang="da-DK" cap="none" dirty="0">
                <a:solidFill>
                  <a:srgbClr val="FF0000"/>
                </a:solidFill>
                <a:latin typeface="Mongolian Baiti" panose="03000500000000000000" pitchFamily="66" charset="0"/>
                <a:cs typeface="Mongolian Baiti" panose="03000500000000000000" pitchFamily="66" charset="0"/>
              </a:rPr>
              <a:t>____________________   spildevand</a:t>
            </a:r>
          </a:p>
          <a:p>
            <a:pPr marL="0" indent="0">
              <a:buNone/>
            </a:pPr>
            <a:r>
              <a:rPr lang="da-DK" cap="none" dirty="0">
                <a:solidFill>
                  <a:srgbClr val="FF0000"/>
                </a:solidFill>
                <a:latin typeface="Mongolian Baiti" panose="03000500000000000000" pitchFamily="66" charset="0"/>
                <a:cs typeface="Mongolian Baiti" panose="03000500000000000000" pitchFamily="66" charset="0"/>
              </a:rPr>
              <a:t>	</a:t>
            </a:r>
            <a:r>
              <a:rPr lang="da-DK" cap="none" dirty="0">
                <a:solidFill>
                  <a:schemeClr val="accent1"/>
                </a:solidFill>
                <a:latin typeface="Mongolian Baiti" panose="03000500000000000000" pitchFamily="66" charset="0"/>
                <a:cs typeface="Mongolian Baiti" panose="03000500000000000000" pitchFamily="66" charset="0"/>
              </a:rPr>
              <a:t>------------------------------	regnvand</a:t>
            </a:r>
            <a:endParaRPr lang="da-DK" cap="none" dirty="0">
              <a:latin typeface="Mongolian Baiti" panose="03000500000000000000" pitchFamily="66" charset="0"/>
              <a:cs typeface="Mongolian Baiti" panose="03000500000000000000" pitchFamily="66" charset="0"/>
            </a:endParaRPr>
          </a:p>
          <a:p>
            <a:pPr marL="0" indent="0">
              <a:buNone/>
            </a:pPr>
            <a:r>
              <a:rPr lang="da-DK" cap="none" dirty="0">
                <a:latin typeface="Mongolian Baiti" panose="03000500000000000000" pitchFamily="66" charset="0"/>
                <a:cs typeface="Mongolian Baiti" panose="03000500000000000000" pitchFamily="66" charset="0"/>
              </a:rPr>
              <a:t>	-.-.-.-.-.-.-.-.-.-.-.-.-.-.-.-.-.	Drænledning</a:t>
            </a:r>
          </a:p>
          <a:p>
            <a:pPr marL="0" indent="0">
              <a:buNone/>
            </a:pPr>
            <a:r>
              <a:rPr lang="da-DK" cap="none" dirty="0">
                <a:latin typeface="Mongolian Baiti" panose="03000500000000000000" pitchFamily="66" charset="0"/>
                <a:cs typeface="Mongolian Baiti" panose="03000500000000000000" pitchFamily="66" charset="0"/>
              </a:rPr>
              <a:t>	</a:t>
            </a:r>
            <a:r>
              <a:rPr lang="da-DK" cap="none" dirty="0">
                <a:solidFill>
                  <a:schemeClr val="accent1"/>
                </a:solidFill>
                <a:latin typeface="Mongolian Baiti" panose="03000500000000000000" pitchFamily="66" charset="0"/>
                <a:cs typeface="Mongolian Baiti" panose="03000500000000000000" pitchFamily="66" charset="0"/>
              </a:rPr>
              <a:t>------O-V-------------------	</a:t>
            </a:r>
            <a:r>
              <a:rPr lang="da-DK" cap="none" dirty="0" err="1">
                <a:solidFill>
                  <a:schemeClr val="accent1"/>
                </a:solidFill>
                <a:latin typeface="Mongolian Baiti" panose="03000500000000000000" pitchFamily="66" charset="0"/>
                <a:cs typeface="Mongolian Baiti" panose="03000500000000000000" pitchFamily="66" charset="0"/>
              </a:rPr>
              <a:t>sandfangsbrønd</a:t>
            </a:r>
            <a:endParaRPr lang="da-DK" cap="none" dirty="0">
              <a:solidFill>
                <a:schemeClr val="accent1"/>
              </a:solidFill>
              <a:latin typeface="Mongolian Baiti" panose="03000500000000000000" pitchFamily="66" charset="0"/>
              <a:cs typeface="Mongolian Baiti" panose="03000500000000000000" pitchFamily="66" charset="0"/>
            </a:endParaRPr>
          </a:p>
          <a:p>
            <a:pPr marL="0" indent="0">
              <a:buNone/>
            </a:pPr>
            <a:r>
              <a:rPr lang="da-DK" cap="none" dirty="0">
                <a:solidFill>
                  <a:schemeClr val="accent1"/>
                </a:solidFill>
                <a:latin typeface="Mongolian Baiti" panose="03000500000000000000" pitchFamily="66" charset="0"/>
                <a:cs typeface="Mongolian Baiti" panose="03000500000000000000" pitchFamily="66" charset="0"/>
              </a:rPr>
              <a:t>	___________O________	rensebrønd</a:t>
            </a:r>
          </a:p>
          <a:p>
            <a:pPr marL="0" indent="0">
              <a:buNone/>
            </a:pPr>
            <a:r>
              <a:rPr lang="da-DK" cap="none" dirty="0">
                <a:solidFill>
                  <a:schemeClr val="accent1"/>
                </a:solidFill>
                <a:latin typeface="Mongolian Baiti" panose="03000500000000000000" pitchFamily="66" charset="0"/>
                <a:cs typeface="Mongolian Baiti" panose="03000500000000000000" pitchFamily="66" charset="0"/>
              </a:rPr>
              <a:t>	</a:t>
            </a:r>
            <a:r>
              <a:rPr lang="da-DK" cap="none" dirty="0">
                <a:latin typeface="Mongolian Baiti" panose="03000500000000000000" pitchFamily="66" charset="0"/>
                <a:cs typeface="Mongolian Baiti" panose="03000500000000000000" pitchFamily="66" charset="0"/>
              </a:rPr>
              <a:t>( -----)			afgrænsning</a:t>
            </a:r>
          </a:p>
        </p:txBody>
      </p:sp>
    </p:spTree>
    <p:extLst>
      <p:ext uri="{BB962C8B-B14F-4D97-AF65-F5344CB8AC3E}">
        <p14:creationId xmlns:p14="http://schemas.microsoft.com/office/powerpoint/2010/main" val="266638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401217"/>
            <a:ext cx="10364451" cy="1045028"/>
          </a:xfrm>
        </p:spPr>
        <p:txBody>
          <a:bodyPr/>
          <a:lstStyle/>
          <a:p>
            <a:r>
              <a:rPr lang="da-DK" cap="none" dirty="0">
                <a:latin typeface="Mongolian Baiti" panose="03000500000000000000" pitchFamily="66" charset="0"/>
                <a:cs typeface="Mongolian Baiti" panose="03000500000000000000" pitchFamily="66" charset="0"/>
              </a:rPr>
              <a:t>Levering af tegninger</a:t>
            </a:r>
          </a:p>
        </p:txBody>
      </p:sp>
      <p:sp>
        <p:nvSpPr>
          <p:cNvPr id="3" name="Pladsholder til indhold 2"/>
          <p:cNvSpPr>
            <a:spLocks noGrp="1"/>
          </p:cNvSpPr>
          <p:nvPr>
            <p:ph sz="quarter" idx="13"/>
          </p:nvPr>
        </p:nvSpPr>
        <p:spPr>
          <a:xfrm>
            <a:off x="913774" y="1530220"/>
            <a:ext cx="10363826" cy="4655976"/>
          </a:xfrm>
        </p:spPr>
        <p:txBody>
          <a:bodyPr>
            <a:normAutofit/>
          </a:bodyPr>
          <a:lstStyle/>
          <a:p>
            <a:pPr>
              <a:buFontTx/>
              <a:buChar char="-"/>
            </a:pPr>
            <a:r>
              <a:rPr lang="da-DK" cap="none" dirty="0">
                <a:latin typeface="Mongolian Baiti" panose="03000500000000000000" pitchFamily="66" charset="0"/>
                <a:cs typeface="Mongolian Baiti" panose="03000500000000000000" pitchFamily="66" charset="0"/>
              </a:rPr>
              <a:t>Med kloakmester stempel og underskrift</a:t>
            </a:r>
          </a:p>
          <a:p>
            <a:pPr>
              <a:buFontTx/>
              <a:buChar char="-"/>
            </a:pPr>
            <a:r>
              <a:rPr lang="da-DK" cap="none" dirty="0">
                <a:latin typeface="Mongolian Baiti" panose="03000500000000000000" pitchFamily="66" charset="0"/>
                <a:cs typeface="Mongolian Baiti" panose="03000500000000000000" pitchFamily="66" charset="0"/>
              </a:rPr>
              <a:t>Med tydelig markering af arbejdets adresse</a:t>
            </a:r>
          </a:p>
          <a:p>
            <a:pPr>
              <a:buFontTx/>
              <a:buChar char="-"/>
            </a:pPr>
            <a:r>
              <a:rPr lang="da-DK" cap="none" dirty="0">
                <a:latin typeface="Mongolian Baiti" panose="03000500000000000000" pitchFamily="66" charset="0"/>
                <a:cs typeface="Mongolian Baiti" panose="03000500000000000000" pitchFamily="66" charset="0"/>
              </a:rPr>
              <a:t>Med påskrevet arbejdsemne: 	Separering, </a:t>
            </a:r>
          </a:p>
          <a:p>
            <a:pPr marL="0" indent="0">
              <a:buNone/>
            </a:pPr>
            <a:r>
              <a:rPr lang="da-DK" cap="none" dirty="0">
                <a:latin typeface="Mongolian Baiti" panose="03000500000000000000" pitchFamily="66" charset="0"/>
                <a:cs typeface="Mongolian Baiti" panose="03000500000000000000" pitchFamily="66" charset="0"/>
              </a:rPr>
              <a:t>				Nedsivning af tag- og overfladevand (helt eller delvist)</a:t>
            </a:r>
          </a:p>
          <a:p>
            <a:pPr marL="0" indent="0">
              <a:buNone/>
            </a:pPr>
            <a:r>
              <a:rPr lang="da-DK" cap="none" dirty="0">
                <a:latin typeface="Mongolian Baiti" panose="03000500000000000000" pitchFamily="66" charset="0"/>
                <a:cs typeface="Mongolian Baiti" panose="03000500000000000000" pitchFamily="66" charset="0"/>
              </a:rPr>
              <a:t>				Nedsivning af spildevand</a:t>
            </a:r>
          </a:p>
          <a:p>
            <a:pPr marL="0" indent="0">
              <a:buNone/>
            </a:pPr>
            <a:r>
              <a:rPr lang="da-DK" cap="none" dirty="0">
                <a:latin typeface="Mongolian Baiti" panose="03000500000000000000" pitchFamily="66" charset="0"/>
                <a:cs typeface="Mongolian Baiti" panose="03000500000000000000" pitchFamily="66" charset="0"/>
              </a:rPr>
              <a:t>				Rotteskade</a:t>
            </a:r>
          </a:p>
          <a:p>
            <a:pPr marL="0" indent="0">
              <a:buNone/>
            </a:pPr>
            <a:r>
              <a:rPr lang="da-DK" cap="none" dirty="0">
                <a:latin typeface="Mongolian Baiti" panose="03000500000000000000" pitchFamily="66" charset="0"/>
                <a:cs typeface="Mongolian Baiti" panose="03000500000000000000" pitchFamily="66" charset="0"/>
              </a:rPr>
              <a:t>Hvis det er til en sag i Byg &amp; Miljø, uploades tegning og dokumentation i dette sagsbehandler program og ellers sendes tegninger og dokumentation til </a:t>
            </a:r>
            <a:r>
              <a:rPr lang="da-DK" cap="none" dirty="0">
                <a:latin typeface="Mongolian Baiti" panose="03000500000000000000" pitchFamily="66" charset="0"/>
                <a:cs typeface="Mongolian Baiti" panose="03000500000000000000" pitchFamily="66" charset="0"/>
                <a:hlinkClick r:id="rId2"/>
              </a:rPr>
              <a:t>byggesag@herning.dk</a:t>
            </a:r>
            <a:r>
              <a:rPr lang="da-DK" cap="none" dirty="0">
                <a:latin typeface="Mongolian Baiti" panose="03000500000000000000" pitchFamily="66" charset="0"/>
                <a:cs typeface="Mongolian Baiti" panose="03000500000000000000" pitchFamily="66" charset="0"/>
              </a:rPr>
              <a:t> </a:t>
            </a:r>
          </a:p>
          <a:p>
            <a:pPr marL="0" indent="0">
              <a:buNone/>
            </a:pPr>
            <a:r>
              <a:rPr lang="da-DK" cap="none" dirty="0">
                <a:latin typeface="Mongolian Baiti" panose="03000500000000000000" pitchFamily="66" charset="0"/>
                <a:cs typeface="Mongolian Baiti" panose="03000500000000000000" pitchFamily="66" charset="0"/>
              </a:rPr>
              <a:t>Drifts- og brugsvejledning samt Kvalitetssikrings dokument, bliver ikke gemt i sagsarkivet.</a:t>
            </a:r>
          </a:p>
          <a:p>
            <a:pPr marL="3657600" lvl="8" indent="0">
              <a:buNone/>
            </a:pPr>
            <a:r>
              <a:rPr lang="da-DK" dirty="0"/>
              <a:t> </a:t>
            </a:r>
          </a:p>
        </p:txBody>
      </p:sp>
    </p:spTree>
    <p:extLst>
      <p:ext uri="{BB962C8B-B14F-4D97-AF65-F5344CB8AC3E}">
        <p14:creationId xmlns:p14="http://schemas.microsoft.com/office/powerpoint/2010/main" val="351810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cap="none" dirty="0">
                <a:latin typeface="Mongolian Baiti" panose="03000500000000000000" pitchFamily="66" charset="0"/>
                <a:cs typeface="Mongolian Baiti" panose="03000500000000000000" pitchFamily="66" charset="0"/>
              </a:rPr>
              <a:t>HUSK</a:t>
            </a:r>
            <a:endParaRPr lang="da-DK" sz="4800" dirty="0"/>
          </a:p>
        </p:txBody>
      </p:sp>
      <p:sp>
        <p:nvSpPr>
          <p:cNvPr id="3" name="Pladsholder til indhold 2"/>
          <p:cNvSpPr>
            <a:spLocks noGrp="1"/>
          </p:cNvSpPr>
          <p:nvPr>
            <p:ph sz="quarter" idx="13"/>
          </p:nvPr>
        </p:nvSpPr>
        <p:spPr/>
        <p:txBody>
          <a:bodyPr>
            <a:normAutofit/>
          </a:bodyPr>
          <a:lstStyle/>
          <a:p>
            <a:pPr marL="0" indent="0">
              <a:buNone/>
            </a:pPr>
            <a:r>
              <a:rPr lang="da-DK" sz="3200" cap="none" dirty="0">
                <a:latin typeface="Mongolian Baiti" panose="03000500000000000000" pitchFamily="66" charset="0"/>
                <a:cs typeface="Mongolian Baiti" panose="03000500000000000000" pitchFamily="66" charset="0"/>
              </a:rPr>
              <a:t> 	</a:t>
            </a:r>
            <a:r>
              <a:rPr lang="da-DK" sz="4000" b="1" cap="none" dirty="0">
                <a:latin typeface="Mongolian Baiti" panose="03000500000000000000" pitchFamily="66" charset="0"/>
                <a:cs typeface="Mongolian Baiti" panose="03000500000000000000" pitchFamily="66" charset="0"/>
              </a:rPr>
              <a:t>Vi kan ikke se det samme ved skrivebordet 		 som I kan, når I står derude på matriklen</a:t>
            </a:r>
            <a:endParaRPr lang="da-DK" sz="4000" b="1" dirty="0"/>
          </a:p>
        </p:txBody>
      </p:sp>
    </p:spTree>
    <p:extLst>
      <p:ext uri="{BB962C8B-B14F-4D97-AF65-F5344CB8AC3E}">
        <p14:creationId xmlns:p14="http://schemas.microsoft.com/office/powerpoint/2010/main" val="257246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97649" y="1004987"/>
            <a:ext cx="2372765" cy="584775"/>
          </a:xfrm>
          <a:prstGeom prst="rect">
            <a:avLst/>
          </a:prstGeom>
        </p:spPr>
        <p:txBody>
          <a:bodyPr wrap="none">
            <a:spAutoFit/>
          </a:bodyPr>
          <a:lstStyle/>
          <a:p>
            <a:r>
              <a:rPr lang="da-DK" sz="3200" b="1" dirty="0">
                <a:latin typeface="Times New Roman" panose="02020603050405020304" pitchFamily="18" charset="0"/>
                <a:ea typeface="Times New Roman" panose="02020603050405020304" pitchFamily="18" charset="0"/>
              </a:rPr>
              <a:t>Byg &amp; Miljø</a:t>
            </a:r>
            <a:endParaRPr lang="da-DK" sz="3200" dirty="0"/>
          </a:p>
        </p:txBody>
      </p:sp>
      <p:sp>
        <p:nvSpPr>
          <p:cNvPr id="4" name="Rektangel 3"/>
          <p:cNvSpPr/>
          <p:nvPr/>
        </p:nvSpPr>
        <p:spPr>
          <a:xfrm>
            <a:off x="2155370" y="1771558"/>
            <a:ext cx="8070979" cy="461665"/>
          </a:xfrm>
          <a:prstGeom prst="rect">
            <a:avLst/>
          </a:prstGeom>
        </p:spPr>
        <p:txBody>
          <a:bodyPr wrap="square">
            <a:spAutoFit/>
          </a:bodyPr>
          <a:lstStyle/>
          <a:p>
            <a:pPr>
              <a:spcAft>
                <a:spcPts val="0"/>
              </a:spcAft>
            </a:pPr>
            <a:r>
              <a:rPr lang="da-DK" dirty="0">
                <a:latin typeface="Times New Roman" panose="02020603050405020304" pitchFamily="18" charset="0"/>
                <a:ea typeface="Times New Roman" panose="02020603050405020304" pitchFamily="18" charset="0"/>
              </a:rPr>
              <a:t>Digitalisering af </a:t>
            </a:r>
            <a:r>
              <a:rPr lang="da-DK" sz="2400" dirty="0">
                <a:latin typeface="Times New Roman" panose="02020603050405020304" pitchFamily="18" charset="0"/>
                <a:ea typeface="Times New Roman" panose="02020603050405020304" pitchFamily="18" charset="0"/>
              </a:rPr>
              <a:t>ansøgninger</a:t>
            </a:r>
            <a:r>
              <a:rPr lang="da-DK" dirty="0">
                <a:latin typeface="Times New Roman" panose="02020603050405020304" pitchFamily="18" charset="0"/>
                <a:ea typeface="Times New Roman" panose="02020603050405020304" pitchFamily="18" charset="0"/>
              </a:rPr>
              <a:t>	</a:t>
            </a:r>
            <a:r>
              <a:rPr lang="da-DK" u="sng" dirty="0">
                <a:solidFill>
                  <a:srgbClr val="0563C1"/>
                </a:solidFill>
                <a:latin typeface="Times New Roman" panose="02020603050405020304" pitchFamily="18" charset="0"/>
                <a:ea typeface="Times New Roman" panose="02020603050405020304" pitchFamily="18" charset="0"/>
                <a:hlinkClick r:id="rId2"/>
              </a:rPr>
              <a:t>www.bygogmiljoe.dk</a:t>
            </a:r>
            <a:r>
              <a:rPr lang="da-DK" dirty="0">
                <a:latin typeface="Times New Roman" panose="02020603050405020304" pitchFamily="18" charset="0"/>
                <a:ea typeface="Times New Roman" panose="02020603050405020304" pitchFamily="18" charset="0"/>
              </a:rPr>
              <a:t> eller Google ”Byg og miljø”</a:t>
            </a:r>
            <a:endParaRPr lang="da-DK" sz="1600" dirty="0">
              <a:effectLst/>
              <a:latin typeface="Times New Roman" panose="02020603050405020304" pitchFamily="18" charset="0"/>
              <a:ea typeface="Times New Roman" panose="02020603050405020304" pitchFamily="18" charset="0"/>
            </a:endParaRPr>
          </a:p>
        </p:txBody>
      </p:sp>
      <p:sp>
        <p:nvSpPr>
          <p:cNvPr id="5" name="Rektangel 4"/>
          <p:cNvSpPr/>
          <p:nvPr/>
        </p:nvSpPr>
        <p:spPr>
          <a:xfrm>
            <a:off x="1278293" y="2690336"/>
            <a:ext cx="9741159" cy="3170099"/>
          </a:xfrm>
          <a:prstGeom prst="rect">
            <a:avLst/>
          </a:prstGeom>
        </p:spPr>
        <p:txBody>
          <a:bodyPr wrap="square">
            <a:spAutoFit/>
          </a:bodyPr>
          <a:lstStyle/>
          <a:p>
            <a:pPr>
              <a:spcAft>
                <a:spcPts val="0"/>
              </a:spcAft>
            </a:pPr>
            <a:r>
              <a:rPr lang="da-DK" sz="2000" dirty="0">
                <a:latin typeface="Times New Roman" panose="02020603050405020304" pitchFamily="18" charset="0"/>
                <a:ea typeface="Times New Roman" panose="02020603050405020304" pitchFamily="18" charset="0"/>
              </a:rPr>
              <a:t>Ejer opretter sag (start sag med privat </a:t>
            </a:r>
            <a:r>
              <a:rPr lang="da-DK" sz="2000" dirty="0" err="1">
                <a:latin typeface="Times New Roman" panose="02020603050405020304" pitchFamily="18" charset="0"/>
                <a:ea typeface="Times New Roman" panose="02020603050405020304" pitchFamily="18" charset="0"/>
              </a:rPr>
              <a:t>NEM-id</a:t>
            </a:r>
            <a:r>
              <a:rPr lang="da-DK" sz="2000" dirty="0">
                <a:latin typeface="Times New Roman" panose="02020603050405020304" pitchFamily="18" charset="0"/>
                <a:ea typeface="Times New Roman" panose="02020603050405020304" pitchFamily="18" charset="0"/>
              </a:rPr>
              <a:t>)</a:t>
            </a:r>
          </a:p>
          <a:p>
            <a:pPr>
              <a:spcAft>
                <a:spcPts val="0"/>
              </a:spcAft>
            </a:pPr>
            <a:r>
              <a:rPr lang="da-DK" sz="2000" dirty="0">
                <a:latin typeface="Times New Roman" panose="02020603050405020304" pitchFamily="18" charset="0"/>
                <a:ea typeface="Times New Roman" panose="02020603050405020304" pitchFamily="18" charset="0"/>
              </a:rPr>
              <a:t>Kloakmester opretter sag (start med ejendom og log derefter på med firma </a:t>
            </a:r>
            <a:r>
              <a:rPr lang="da-DK" sz="2000" dirty="0" err="1">
                <a:latin typeface="Times New Roman" panose="02020603050405020304" pitchFamily="18" charset="0"/>
                <a:ea typeface="Times New Roman" panose="02020603050405020304" pitchFamily="18" charset="0"/>
              </a:rPr>
              <a:t>NEM-id</a:t>
            </a:r>
            <a:r>
              <a:rPr lang="da-DK" sz="2000" dirty="0">
                <a:latin typeface="Times New Roman" panose="02020603050405020304" pitchFamily="18" charset="0"/>
                <a:ea typeface="Times New Roman" panose="02020603050405020304" pitchFamily="18" charset="0"/>
              </a:rPr>
              <a:t> </a:t>
            </a:r>
          </a:p>
          <a:p>
            <a:pPr>
              <a:spcAft>
                <a:spcPts val="0"/>
              </a:spcAft>
            </a:pPr>
            <a:r>
              <a:rPr lang="da-DK" sz="2000" dirty="0">
                <a:latin typeface="Times New Roman" panose="02020603050405020304" pitchFamily="18" charset="0"/>
                <a:ea typeface="Times New Roman" panose="02020603050405020304" pitchFamily="18" charset="0"/>
              </a:rPr>
              <a:t>Der kan gives ”se-adgang” eller ”aktiv adgang” til ejer (Fuldmagt fra ejer underskrives).</a:t>
            </a:r>
          </a:p>
          <a:p>
            <a:pPr>
              <a:spcAft>
                <a:spcPts val="0"/>
              </a:spcAft>
            </a:pPr>
            <a:endParaRPr lang="da-DK" sz="2000" dirty="0">
              <a:effectLst/>
              <a:latin typeface="Times New Roman" panose="02020603050405020304" pitchFamily="18" charset="0"/>
              <a:ea typeface="Times New Roman" panose="02020603050405020304" pitchFamily="18" charset="0"/>
            </a:endParaRPr>
          </a:p>
          <a:p>
            <a:pPr>
              <a:spcAft>
                <a:spcPts val="0"/>
              </a:spcAft>
            </a:pPr>
            <a:r>
              <a:rPr lang="da-DK" sz="2000" dirty="0">
                <a:latin typeface="Times New Roman" panose="02020603050405020304" pitchFamily="18" charset="0"/>
                <a:ea typeface="Times New Roman" panose="02020603050405020304" pitchFamily="18" charset="0"/>
              </a:rPr>
              <a:t>Tegninger vedhæftes som pdf-filer (find fil – upload) </a:t>
            </a:r>
            <a:r>
              <a:rPr lang="da-DK" sz="2000" dirty="0">
                <a:solidFill>
                  <a:srgbClr val="FF0000"/>
                </a:solidFill>
                <a:latin typeface="Times New Roman" panose="02020603050405020304" pitchFamily="18" charset="0"/>
                <a:ea typeface="Times New Roman" panose="02020603050405020304" pitchFamily="18" charset="0"/>
              </a:rPr>
              <a:t>Indtegning i B &amp; M, er ikke egnet til at lægge i </a:t>
            </a:r>
            <a:r>
              <a:rPr lang="da-DK" sz="2000" dirty="0" err="1">
                <a:solidFill>
                  <a:srgbClr val="FF0000"/>
                </a:solidFill>
                <a:latin typeface="Times New Roman" panose="02020603050405020304" pitchFamily="18" charset="0"/>
                <a:ea typeface="Times New Roman" panose="02020603050405020304" pitchFamily="18" charset="0"/>
              </a:rPr>
              <a:t>byggesargsarkivet</a:t>
            </a:r>
            <a:r>
              <a:rPr lang="da-DK" sz="2000" dirty="0">
                <a:solidFill>
                  <a:srgbClr val="FF0000"/>
                </a:solidFill>
                <a:latin typeface="Times New Roman" panose="02020603050405020304" pitchFamily="18" charset="0"/>
                <a:ea typeface="Times New Roman" panose="02020603050405020304" pitchFamily="18" charset="0"/>
              </a:rPr>
              <a:t>.</a:t>
            </a:r>
          </a:p>
          <a:p>
            <a:pPr>
              <a:spcAft>
                <a:spcPts val="0"/>
              </a:spcAft>
            </a:pPr>
            <a:endParaRPr lang="da-DK" sz="2000" dirty="0">
              <a:solidFill>
                <a:srgbClr val="FF0000"/>
              </a:solidFill>
              <a:effectLst/>
              <a:latin typeface="Times New Roman" panose="02020603050405020304" pitchFamily="18" charset="0"/>
              <a:ea typeface="Times New Roman" panose="02020603050405020304" pitchFamily="18" charset="0"/>
            </a:endParaRPr>
          </a:p>
          <a:p>
            <a:pPr>
              <a:spcAft>
                <a:spcPts val="0"/>
              </a:spcAft>
            </a:pPr>
            <a:r>
              <a:rPr lang="da-DK" sz="2000" dirty="0">
                <a:latin typeface="Times New Roman" panose="02020603050405020304" pitchFamily="18" charset="0"/>
                <a:cs typeface="Times New Roman" panose="02020603050405020304" pitchFamily="18" charset="0"/>
              </a:rPr>
              <a:t>Sagen kan hele tiden følges og når der sker nyt, får ansøger besked i </a:t>
            </a:r>
            <a:r>
              <a:rPr lang="da-DK" sz="2000" dirty="0" err="1">
                <a:latin typeface="Times New Roman" panose="02020603050405020304" pitchFamily="18" charset="0"/>
                <a:cs typeface="Times New Roman" panose="02020603050405020304" pitchFamily="18" charset="0"/>
              </a:rPr>
              <a:t>e-boks</a:t>
            </a:r>
            <a:r>
              <a:rPr lang="da-DK" sz="2000" dirty="0">
                <a:latin typeface="Times New Roman" panose="02020603050405020304" pitchFamily="18" charset="0"/>
                <a:cs typeface="Times New Roman" panose="02020603050405020304" pitchFamily="18" charset="0"/>
              </a:rPr>
              <a:t>, om at kikke i sagen. Tilladelser og mangelskrivelser bliver sendt på denne måde. </a:t>
            </a:r>
            <a:endParaRPr lang="da-DK"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da-DK"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906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288326"/>
            <a:ext cx="10364451" cy="1194486"/>
          </a:xfrm>
        </p:spPr>
        <p:txBody>
          <a:bodyPr/>
          <a:lstStyle/>
          <a:p>
            <a:r>
              <a:rPr lang="da-DK" sz="4000" b="1" cap="none" dirty="0">
                <a:latin typeface="Mongolian Baiti" panose="03000500000000000000" pitchFamily="66" charset="0"/>
                <a:cs typeface="Mongolian Baiti" panose="03000500000000000000" pitchFamily="66" charset="0"/>
              </a:rPr>
              <a:t>Sidst men ikke mindst</a:t>
            </a:r>
            <a:r>
              <a:rPr lang="da-DK" cap="none" dirty="0">
                <a:latin typeface="Mongolian Baiti" panose="03000500000000000000" pitchFamily="66" charset="0"/>
                <a:cs typeface="Mongolian Baiti" panose="03000500000000000000" pitchFamily="66" charset="0"/>
              </a:rPr>
              <a:t>…</a:t>
            </a:r>
          </a:p>
        </p:txBody>
      </p:sp>
      <p:sp>
        <p:nvSpPr>
          <p:cNvPr id="3" name="Pladsholder til indhold 2"/>
          <p:cNvSpPr>
            <a:spLocks noGrp="1"/>
          </p:cNvSpPr>
          <p:nvPr>
            <p:ph sz="quarter" idx="13"/>
          </p:nvPr>
        </p:nvSpPr>
        <p:spPr>
          <a:xfrm>
            <a:off x="913774" y="1845276"/>
            <a:ext cx="10363826" cy="4316627"/>
          </a:xfrm>
        </p:spPr>
        <p:txBody>
          <a:bodyPr>
            <a:noAutofit/>
          </a:bodyPr>
          <a:lstStyle/>
          <a:p>
            <a:pPr marL="0" indent="0">
              <a:buNone/>
            </a:pPr>
            <a:r>
              <a:rPr lang="da-DK" sz="4000" b="1" cap="none" dirty="0">
                <a:latin typeface="Mongolian Baiti" panose="03000500000000000000" pitchFamily="66" charset="0"/>
                <a:cs typeface="Mongolian Baiti" panose="03000500000000000000" pitchFamily="66" charset="0"/>
              </a:rPr>
              <a:t>Det er jer der skal arbejde efter tegningerne i arkivet, så tid brugt på at levere k</a:t>
            </a:r>
            <a:r>
              <a:rPr lang="da-DK" sz="4400" b="1" cap="none" dirty="0">
                <a:latin typeface="Mongolian Baiti" panose="03000500000000000000" pitchFamily="66" charset="0"/>
                <a:cs typeface="Mongolian Baiti" panose="03000500000000000000" pitchFamily="66" charset="0"/>
              </a:rPr>
              <a:t>valitets tegninger</a:t>
            </a:r>
            <a:r>
              <a:rPr lang="da-DK" sz="4000" b="1" cap="none" dirty="0">
                <a:latin typeface="Mongolian Baiti" panose="03000500000000000000" pitchFamily="66" charset="0"/>
                <a:cs typeface="Mongolian Baiti" panose="03000500000000000000" pitchFamily="66" charset="0"/>
              </a:rPr>
              <a:t>, er tid sparet, når I står ude i marken.</a:t>
            </a:r>
            <a:endParaRPr lang="da-DK" sz="4000" cap="none"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45417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78294" y="1362269"/>
            <a:ext cx="9853128" cy="4708981"/>
          </a:xfrm>
          <a:prstGeom prst="rect">
            <a:avLst/>
          </a:prstGeom>
        </p:spPr>
        <p:txBody>
          <a:bodyPr wrap="square">
            <a:spAutoFit/>
          </a:bodyPr>
          <a:lstStyle/>
          <a:p>
            <a:pPr algn="ctr">
              <a:spcAft>
                <a:spcPts val="0"/>
              </a:spcAft>
            </a:pPr>
            <a:r>
              <a:rPr lang="da-DK" sz="2400" dirty="0">
                <a:latin typeface="Times New Roman" panose="02020603050405020304" pitchFamily="18" charset="0"/>
                <a:ea typeface="Times New Roman" panose="02020603050405020304" pitchFamily="18" charset="0"/>
              </a:rPr>
              <a:t>Aktuelle kategorier i byg &amp; Miljø:</a:t>
            </a:r>
          </a:p>
          <a:p>
            <a:pPr algn="ctr">
              <a:spcAft>
                <a:spcPts val="0"/>
              </a:spcAft>
            </a:pPr>
            <a:endParaRPr lang="da-DK" sz="2400" dirty="0">
              <a:latin typeface="Times New Roman" panose="02020603050405020304" pitchFamily="18" charset="0"/>
              <a:ea typeface="Times New Roman" panose="02020603050405020304" pitchFamily="18" charset="0"/>
            </a:endParaRPr>
          </a:p>
          <a:p>
            <a:pPr>
              <a:spcAft>
                <a:spcPts val="0"/>
              </a:spcAft>
            </a:pPr>
            <a:r>
              <a:rPr lang="da-DK" dirty="0">
                <a:latin typeface="Times New Roman" panose="02020603050405020304" pitchFamily="18" charset="0"/>
                <a:ea typeface="Times New Roman" panose="02020603050405020304" pitchFamily="18" charset="0"/>
              </a:rPr>
              <a:t>		- Nedsivning af tag- og overfladevand eller spildevand</a:t>
            </a:r>
          </a:p>
          <a:p>
            <a:pPr>
              <a:spcAft>
                <a:spcPts val="0"/>
              </a:spcAft>
            </a:pPr>
            <a:r>
              <a:rPr lang="da-DK" dirty="0">
                <a:latin typeface="Times New Roman" panose="02020603050405020304" pitchFamily="18" charset="0"/>
                <a:ea typeface="Times New Roman" panose="02020603050405020304" pitchFamily="18" charset="0"/>
              </a:rPr>
              <a:t> 		</a:t>
            </a:r>
          </a:p>
          <a:p>
            <a:pPr>
              <a:spcAft>
                <a:spcPts val="0"/>
              </a:spcAft>
            </a:pPr>
            <a:r>
              <a:rPr lang="da-DK" dirty="0">
                <a:latin typeface="Times New Roman" panose="02020603050405020304" pitchFamily="18" charset="0"/>
                <a:ea typeface="Times New Roman" panose="02020603050405020304" pitchFamily="18" charset="0"/>
              </a:rPr>
              <a:t>		- Tilslutning til kloak</a:t>
            </a:r>
          </a:p>
          <a:p>
            <a:pPr>
              <a:spcAft>
                <a:spcPts val="0"/>
              </a:spcAft>
            </a:pPr>
            <a:endParaRPr lang="da-DK" dirty="0">
              <a:latin typeface="Times New Roman" panose="02020603050405020304" pitchFamily="18" charset="0"/>
              <a:ea typeface="Times New Roman" panose="02020603050405020304" pitchFamily="18" charset="0"/>
            </a:endParaRPr>
          </a:p>
          <a:p>
            <a:pPr>
              <a:spcAft>
                <a:spcPts val="0"/>
              </a:spcAft>
            </a:pPr>
            <a:r>
              <a:rPr lang="da-DK" dirty="0">
                <a:latin typeface="Times New Roman" panose="02020603050405020304" pitchFamily="18" charset="0"/>
                <a:ea typeface="Times New Roman" panose="02020603050405020304" pitchFamily="18" charset="0"/>
              </a:rPr>
              <a:t>		- Tilslutning tag- og overfladevand (bruges sjældent)</a:t>
            </a:r>
          </a:p>
          <a:p>
            <a:pPr>
              <a:spcAft>
                <a:spcPts val="0"/>
              </a:spcAft>
            </a:pPr>
            <a:r>
              <a:rPr lang="da-DK" dirty="0">
                <a:latin typeface="Times New Roman" panose="02020603050405020304" pitchFamily="18" charset="0"/>
                <a:ea typeface="Times New Roman" panose="02020603050405020304" pitchFamily="18" charset="0"/>
              </a:rPr>
              <a:t>		</a:t>
            </a:r>
          </a:p>
          <a:p>
            <a:pPr>
              <a:spcAft>
                <a:spcPts val="0"/>
              </a:spcAft>
            </a:pPr>
            <a:r>
              <a:rPr lang="da-DK" dirty="0">
                <a:latin typeface="Times New Roman" panose="02020603050405020304" pitchFamily="18" charset="0"/>
                <a:ea typeface="Times New Roman" panose="02020603050405020304" pitchFamily="18" charset="0"/>
              </a:rPr>
              <a:t>		-  Nedrivning </a:t>
            </a:r>
          </a:p>
          <a:p>
            <a:pPr>
              <a:spcAft>
                <a:spcPts val="0"/>
              </a:spcAft>
            </a:pPr>
            <a:endParaRPr lang="da-DK" dirty="0">
              <a:latin typeface="Times New Roman" panose="02020603050405020304" pitchFamily="18" charset="0"/>
              <a:ea typeface="Times New Roman" panose="02020603050405020304" pitchFamily="18" charset="0"/>
            </a:endParaRPr>
          </a:p>
          <a:p>
            <a:pPr>
              <a:spcAft>
                <a:spcPts val="0"/>
              </a:spcAft>
            </a:pPr>
            <a:r>
              <a:rPr lang="da-DK" dirty="0">
                <a:solidFill>
                  <a:srgbClr val="FF0000"/>
                </a:solidFill>
                <a:latin typeface="Times New Roman" panose="02020603050405020304" pitchFamily="18" charset="0"/>
                <a:ea typeface="Times New Roman" panose="02020603050405020304" pitchFamily="18" charset="0"/>
              </a:rPr>
              <a:t>		</a:t>
            </a:r>
            <a:r>
              <a:rPr lang="da-DK" dirty="0">
                <a:latin typeface="Times New Roman" panose="02020603050405020304" pitchFamily="18" charset="0"/>
                <a:ea typeface="Times New Roman" panose="02020603050405020304" pitchFamily="18" charset="0"/>
              </a:rPr>
              <a:t>HUSK: Tegninger skal vedhæftes som pdf (</a:t>
            </a:r>
            <a:r>
              <a:rPr lang="da-DK" b="1" dirty="0">
                <a:latin typeface="Times New Roman" panose="02020603050405020304" pitchFamily="18" charset="0"/>
                <a:ea typeface="Times New Roman" panose="02020603050405020304" pitchFamily="18" charset="0"/>
              </a:rPr>
              <a:t>Find fil – upload</a:t>
            </a:r>
            <a:r>
              <a:rPr lang="da-DK" dirty="0">
                <a:latin typeface="Times New Roman" panose="02020603050405020304" pitchFamily="18" charset="0"/>
                <a:ea typeface="Times New Roman" panose="02020603050405020304" pitchFamily="18" charset="0"/>
              </a:rPr>
              <a:t>)</a:t>
            </a:r>
          </a:p>
          <a:p>
            <a:pPr>
              <a:spcAft>
                <a:spcPts val="0"/>
              </a:spcAft>
            </a:pPr>
            <a:endParaRPr lang="da-DK" dirty="0">
              <a:effectLst/>
              <a:latin typeface="Times New Roman" panose="02020603050405020304" pitchFamily="18" charset="0"/>
              <a:ea typeface="Times New Roman" panose="02020603050405020304" pitchFamily="18" charset="0"/>
            </a:endParaRPr>
          </a:p>
          <a:p>
            <a:pPr>
              <a:spcAft>
                <a:spcPts val="0"/>
              </a:spcAft>
            </a:pPr>
            <a:endParaRPr lang="da-DK" dirty="0">
              <a:latin typeface="Times New Roman" panose="02020603050405020304" pitchFamily="18" charset="0"/>
              <a:ea typeface="Times New Roman" panose="02020603050405020304" pitchFamily="18" charset="0"/>
            </a:endParaRPr>
          </a:p>
          <a:p>
            <a:pPr>
              <a:spcAft>
                <a:spcPts val="0"/>
              </a:spcAft>
            </a:pPr>
            <a:endParaRPr lang="da-DK" dirty="0">
              <a:effectLst/>
              <a:latin typeface="Times New Roman" panose="02020603050405020304" pitchFamily="18" charset="0"/>
              <a:ea typeface="Times New Roman" panose="02020603050405020304" pitchFamily="18" charset="0"/>
            </a:endParaRPr>
          </a:p>
          <a:p>
            <a:pPr>
              <a:spcAft>
                <a:spcPts val="0"/>
              </a:spcAft>
            </a:pPr>
            <a:endParaRPr lang="da-DK" dirty="0">
              <a:latin typeface="Times New Roman" panose="02020603050405020304" pitchFamily="18" charset="0"/>
              <a:ea typeface="Times New Roman" panose="02020603050405020304" pitchFamily="18" charset="0"/>
            </a:endParaRPr>
          </a:p>
          <a:p>
            <a:pPr>
              <a:spcAft>
                <a:spcPts val="0"/>
              </a:spcAft>
            </a:pPr>
            <a:endParaRPr lang="da-DK"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911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895739" y="1129003"/>
            <a:ext cx="10319657" cy="8217634"/>
          </a:xfrm>
          <a:prstGeom prst="rect">
            <a:avLst/>
          </a:prstGeom>
          <a:noFill/>
        </p:spPr>
        <p:txBody>
          <a:bodyPr wrap="square" rtlCol="0">
            <a:spAutoFit/>
          </a:bodyPr>
          <a:lstStyle/>
          <a:p>
            <a:pPr algn="ctr"/>
            <a:r>
              <a:rPr lang="da-DK" sz="2400" dirty="0">
                <a:latin typeface="Times New Roman" panose="02020603050405020304" pitchFamily="18" charset="0"/>
                <a:cs typeface="Times New Roman" panose="02020603050405020304" pitchFamily="18" charset="0"/>
              </a:rPr>
              <a:t>Dræn/omfangsdræn</a:t>
            </a:r>
          </a:p>
          <a:p>
            <a:pPr algn="ctr"/>
            <a:endParaRPr lang="da-DK" sz="2400" dirty="0">
              <a:latin typeface="Times New Roman" panose="02020603050405020304" pitchFamily="18" charset="0"/>
              <a:cs typeface="Times New Roman" panose="02020603050405020304" pitchFamily="18" charset="0"/>
            </a:endParaRPr>
          </a:p>
          <a:p>
            <a:r>
              <a:rPr lang="da-DK" sz="2400" dirty="0">
                <a:latin typeface="Times New Roman" panose="02020603050405020304" pitchFamily="18" charset="0"/>
                <a:cs typeface="Times New Roman" panose="02020603050405020304" pitchFamily="18" charset="0"/>
              </a:rPr>
              <a:t>Omfangsdræn:		Dræn SKAL ved separering, altid kobles på regnvandssystemet.</a:t>
            </a:r>
          </a:p>
          <a:p>
            <a:r>
              <a:rPr lang="da-DK" sz="2400" dirty="0">
                <a:latin typeface="Times New Roman" panose="02020603050405020304" pitchFamily="18" charset="0"/>
                <a:cs typeface="Times New Roman" panose="02020603050405020304" pitchFamily="18" charset="0"/>
              </a:rPr>
              <a:t>					</a:t>
            </a:r>
          </a:p>
          <a:p>
            <a:r>
              <a:rPr lang="da-DK" sz="2400" dirty="0">
                <a:latin typeface="Times New Roman" panose="02020603050405020304" pitchFamily="18" charset="0"/>
                <a:cs typeface="Times New Roman" panose="02020603050405020304" pitchFamily="18" charset="0"/>
              </a:rPr>
              <a:t>					Eksisterende omfangsdræn som huse fra før i tiden er opført  						med (</a:t>
            </a:r>
            <a:r>
              <a:rPr lang="da-DK" sz="2400" dirty="0" err="1">
                <a:latin typeface="Times New Roman" panose="02020603050405020304" pitchFamily="18" charset="0"/>
                <a:cs typeface="Times New Roman" panose="02020603050405020304" pitchFamily="18" charset="0"/>
              </a:rPr>
              <a:t>tørholdelse</a:t>
            </a:r>
            <a:r>
              <a:rPr lang="da-DK" sz="2400" dirty="0">
                <a:latin typeface="Times New Roman" panose="02020603050405020304" pitchFamily="18" charset="0"/>
                <a:cs typeface="Times New Roman" panose="02020603050405020304" pitchFamily="18" charset="0"/>
              </a:rPr>
              <a:t> af bygning)kan kobles på uden tilslutnings- 						tilladelse.</a:t>
            </a:r>
          </a:p>
          <a:p>
            <a:endParaRPr lang="da-DK" sz="2400" dirty="0">
              <a:latin typeface="Times New Roman" panose="02020603050405020304" pitchFamily="18" charset="0"/>
              <a:cs typeface="Times New Roman" panose="02020603050405020304" pitchFamily="18" charset="0"/>
            </a:endParaRPr>
          </a:p>
          <a:p>
            <a:r>
              <a:rPr lang="da-DK" sz="2400" dirty="0">
                <a:latin typeface="Times New Roman" panose="02020603050405020304" pitchFamily="18" charset="0"/>
                <a:cs typeface="Times New Roman" panose="02020603050405020304" pitchFamily="18" charset="0"/>
              </a:rPr>
              <a:t>					Nyetablering af omfangsdræn, kræver tilladelse.</a:t>
            </a:r>
          </a:p>
          <a:p>
            <a:endParaRPr lang="da-DK" sz="2400" dirty="0">
              <a:latin typeface="Times New Roman" panose="02020603050405020304" pitchFamily="18" charset="0"/>
              <a:cs typeface="Times New Roman" panose="02020603050405020304" pitchFamily="18" charset="0"/>
            </a:endParaRPr>
          </a:p>
          <a:p>
            <a:r>
              <a:rPr lang="da-DK" sz="2400" dirty="0">
                <a:latin typeface="Times New Roman" panose="02020603050405020304" pitchFamily="18" charset="0"/>
                <a:cs typeface="Times New Roman" panose="02020603050405020304" pitchFamily="18" charset="0"/>
              </a:rPr>
              <a:t>Andet dræn:		Dræn der ikke er etableret til </a:t>
            </a:r>
            <a:r>
              <a:rPr lang="da-DK" sz="2400" dirty="0" err="1">
                <a:latin typeface="Times New Roman" panose="02020603050405020304" pitchFamily="18" charset="0"/>
                <a:cs typeface="Times New Roman" panose="02020603050405020304" pitchFamily="18" charset="0"/>
              </a:rPr>
              <a:t>tørholdelse</a:t>
            </a:r>
            <a:r>
              <a:rPr lang="da-DK" sz="2400" dirty="0">
                <a:latin typeface="Times New Roman" panose="02020603050405020304" pitchFamily="18" charset="0"/>
                <a:cs typeface="Times New Roman" panose="02020603050405020304" pitchFamily="18" charset="0"/>
              </a:rPr>
              <a:t> af bygning, kan 							ikke kobles på Herning Vands system.</a:t>
            </a:r>
          </a:p>
          <a:p>
            <a:r>
              <a:rPr lang="da-DK" sz="2400" dirty="0">
                <a:latin typeface="Times New Roman" panose="02020603050405020304" pitchFamily="18" charset="0"/>
                <a:cs typeface="Times New Roman" panose="02020603050405020304" pitchFamily="18" charset="0"/>
              </a:rPr>
              <a:t>					</a:t>
            </a:r>
          </a:p>
          <a:p>
            <a:endParaRPr lang="da-DK" sz="2400" dirty="0">
              <a:latin typeface="Times New Roman" panose="02020603050405020304" pitchFamily="18" charset="0"/>
              <a:cs typeface="Times New Roman" panose="02020603050405020304" pitchFamily="18" charset="0"/>
            </a:endParaRPr>
          </a:p>
          <a:p>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a:p>
            <a:pPr algn="ctr"/>
            <a:endParaRPr lang="da-DK"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48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530222" y="802433"/>
            <a:ext cx="8640147" cy="584775"/>
          </a:xfrm>
          <a:prstGeom prst="rect">
            <a:avLst/>
          </a:prstGeom>
          <a:noFill/>
        </p:spPr>
        <p:txBody>
          <a:bodyPr wrap="square" rtlCol="0">
            <a:spAutoFit/>
          </a:bodyPr>
          <a:lstStyle/>
          <a:p>
            <a:pPr algn="ctr"/>
            <a:r>
              <a:rPr lang="da-DK" sz="3200" dirty="0">
                <a:latin typeface="Times New Roman" panose="02020603050405020304" pitchFamily="18" charset="0"/>
                <a:cs typeface="Times New Roman" panose="02020603050405020304" pitchFamily="18" charset="0"/>
              </a:rPr>
              <a:t>Nedrivning af bygninger - kloak</a:t>
            </a:r>
          </a:p>
        </p:txBody>
      </p:sp>
      <p:sp>
        <p:nvSpPr>
          <p:cNvPr id="3" name="Tekstfelt 2"/>
          <p:cNvSpPr txBox="1"/>
          <p:nvPr/>
        </p:nvSpPr>
        <p:spPr>
          <a:xfrm>
            <a:off x="1077687" y="2295331"/>
            <a:ext cx="9545216" cy="2862322"/>
          </a:xfrm>
          <a:prstGeom prst="rect">
            <a:avLst/>
          </a:prstGeom>
          <a:noFill/>
        </p:spPr>
        <p:txBody>
          <a:bodyPr wrap="square" rtlCol="0">
            <a:spAutoFit/>
          </a:bodyPr>
          <a:lstStyle/>
          <a:p>
            <a:r>
              <a:rPr lang="da-DK" sz="2000" dirty="0">
                <a:latin typeface="Times New Roman" panose="02020603050405020304" pitchFamily="18" charset="0"/>
                <a:cs typeface="Times New Roman" panose="02020603050405020304" pitchFamily="18" charset="0"/>
              </a:rPr>
              <a:t>Stikledninger til kloak skal sløjfes og graves fri i skel.</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Herefter SKAL Herning Vand kontaktes på nr. 51509236.</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Herning Vand foretager selv afpropning fra skel ud mod hovedkloak(kontrol)</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Eksisterende nedlagte kloakledninger og brønde på grunden SKAL fjernes.</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Stikledninger der skal bibeholdes som fremtidigt afløb, afsluttes med en skelbrønd.</a:t>
            </a:r>
          </a:p>
        </p:txBody>
      </p:sp>
    </p:spTree>
    <p:extLst>
      <p:ext uri="{BB962C8B-B14F-4D97-AF65-F5344CB8AC3E}">
        <p14:creationId xmlns:p14="http://schemas.microsoft.com/office/powerpoint/2010/main" val="120964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833256" y="755781"/>
            <a:ext cx="2676005" cy="523220"/>
          </a:xfrm>
          <a:prstGeom prst="rect">
            <a:avLst/>
          </a:prstGeom>
          <a:noFill/>
        </p:spPr>
        <p:txBody>
          <a:bodyPr wrap="square" rtlCol="0">
            <a:spAutoFit/>
          </a:bodyPr>
          <a:lstStyle/>
          <a:p>
            <a:r>
              <a:rPr lang="da-DK" sz="2800" dirty="0" err="1">
                <a:latin typeface="Times New Roman" panose="02020603050405020304" pitchFamily="18" charset="0"/>
                <a:cs typeface="Times New Roman" panose="02020603050405020304" pitchFamily="18" charset="0"/>
              </a:rPr>
              <a:t>Tegningsesarkiv</a:t>
            </a:r>
            <a:endParaRPr lang="da-DK" sz="2800" dirty="0">
              <a:latin typeface="Times New Roman" panose="02020603050405020304" pitchFamily="18" charset="0"/>
              <a:cs typeface="Times New Roman" panose="02020603050405020304" pitchFamily="18" charset="0"/>
            </a:endParaRPr>
          </a:p>
        </p:txBody>
      </p:sp>
      <p:sp>
        <p:nvSpPr>
          <p:cNvPr id="5" name="Tekstfelt 4"/>
          <p:cNvSpPr txBox="1"/>
          <p:nvPr/>
        </p:nvSpPr>
        <p:spPr>
          <a:xfrm>
            <a:off x="1548882" y="1651518"/>
            <a:ext cx="8951780" cy="5016758"/>
          </a:xfrm>
          <a:prstGeom prst="rect">
            <a:avLst/>
          </a:prstGeom>
          <a:noFill/>
        </p:spPr>
        <p:txBody>
          <a:bodyPr wrap="square" rtlCol="0">
            <a:spAutoFit/>
          </a:bodyPr>
          <a:lstStyle/>
          <a:p>
            <a:r>
              <a:rPr lang="da-DK" sz="2000" dirty="0">
                <a:latin typeface="Times New Roman" panose="02020603050405020304" pitchFamily="18" charset="0"/>
                <a:cs typeface="Times New Roman" panose="02020603050405020304" pitchFamily="18" charset="0"/>
              </a:rPr>
              <a:t>Er åben for alle og kan findes på Herning Kommunes hjemmeside. </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hlinkClick r:id="rId2"/>
              </a:rPr>
              <a:t>www.herning.dk</a:t>
            </a:r>
            <a:r>
              <a:rPr lang="da-DK" sz="2000" dirty="0">
                <a:latin typeface="Times New Roman" panose="02020603050405020304" pitchFamily="18" charset="0"/>
                <a:cs typeface="Times New Roman" panose="02020603050405020304" pitchFamily="18" charset="0"/>
              </a:rPr>
              <a:t> , Søg – Tegninger – Byggesagsarkiv eller brug</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hlinkClick r:id="rId3"/>
              </a:rPr>
              <a:t>www.filarkiv.dk</a:t>
            </a:r>
            <a:r>
              <a:rPr lang="da-DK" sz="2000" dirty="0">
                <a:latin typeface="Times New Roman" panose="02020603050405020304" pitchFamily="18" charset="0"/>
                <a:cs typeface="Times New Roman" panose="02020603050405020304" pitchFamily="18" charset="0"/>
              </a:rPr>
              <a:t> </a:t>
            </a:r>
            <a:r>
              <a:rPr lang="da-DK" sz="2000" dirty="0"/>
              <a:t> </a:t>
            </a:r>
            <a:r>
              <a:rPr lang="da-DK" sz="2000" dirty="0">
                <a:latin typeface="Times New Roman" panose="02020603050405020304" pitchFamily="18" charset="0"/>
                <a:cs typeface="Times New Roman" panose="02020603050405020304" pitchFamily="18" charset="0"/>
              </a:rPr>
              <a:t>(</a:t>
            </a:r>
            <a:r>
              <a:rPr lang="da-DK" sz="2000" dirty="0" err="1">
                <a:latin typeface="Times New Roman" panose="02020603050405020304" pitchFamily="18" charset="0"/>
                <a:cs typeface="Times New Roman" panose="02020603050405020304" pitchFamily="18" charset="0"/>
              </a:rPr>
              <a:t>Scroll</a:t>
            </a:r>
            <a:r>
              <a:rPr lang="da-DK" sz="2000" dirty="0">
                <a:latin typeface="Times New Roman" panose="02020603050405020304" pitchFamily="18" charset="0"/>
                <a:cs typeface="Times New Roman" panose="02020603050405020304" pitchFamily="18" charset="0"/>
              </a:rPr>
              <a:t> ned og vælg Herning Kommune, vælg derefter adresse. Skriv2-3 bogstaver af adressen og vælg fra listen.</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Her vises det der ligger på den private ejendom.</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På Herning Vands hjemmeside findes </a:t>
            </a:r>
            <a:r>
              <a:rPr lang="da-DK" sz="2000" b="1" dirty="0">
                <a:latin typeface="Times New Roman" panose="02020603050405020304" pitchFamily="18" charset="0"/>
                <a:cs typeface="Times New Roman" panose="02020603050405020304" pitchFamily="18" charset="0"/>
              </a:rPr>
              <a:t>webgrafkort</a:t>
            </a:r>
            <a:r>
              <a:rPr lang="da-DK" sz="2000" dirty="0">
                <a:latin typeface="Times New Roman" panose="02020603050405020304" pitchFamily="18" charset="0"/>
                <a:cs typeface="Times New Roman" panose="02020603050405020304" pitchFamily="18" charset="0"/>
              </a:rPr>
              <a:t>, som viser den offentlige kloak med stik</a:t>
            </a:r>
          </a:p>
          <a:p>
            <a:r>
              <a:rPr lang="da-DK" sz="2000" dirty="0">
                <a:latin typeface="Times New Roman" panose="02020603050405020304" pitchFamily="18" charset="0"/>
                <a:cs typeface="Times New Roman" panose="02020603050405020304" pitchFamily="18" charset="0"/>
              </a:rPr>
              <a:t> ind til de private grunde. Info-knap giver flere oplysninger.</a:t>
            </a:r>
          </a:p>
          <a:p>
            <a:r>
              <a:rPr lang="da-DK" sz="2000" dirty="0">
                <a:latin typeface="Times New Roman" panose="02020603050405020304" pitchFamily="18" charset="0"/>
                <a:cs typeface="Times New Roman" panose="02020603050405020304" pitchFamily="18" charset="0"/>
              </a:rPr>
              <a:t>	</a:t>
            </a:r>
          </a:p>
          <a:p>
            <a:r>
              <a:rPr lang="da-DK" sz="2400" dirty="0">
                <a:latin typeface="Times New Roman" panose="02020603050405020304" pitchFamily="18" charset="0"/>
                <a:cs typeface="Times New Roman" panose="02020603050405020304" pitchFamily="18" charset="0"/>
              </a:rPr>
              <a:t>		</a:t>
            </a:r>
            <a:endParaRPr lang="da-DK" dirty="0"/>
          </a:p>
          <a:p>
            <a:endParaRPr lang="da-DK" dirty="0"/>
          </a:p>
          <a:p>
            <a:endParaRPr lang="da-DK" dirty="0"/>
          </a:p>
        </p:txBody>
      </p:sp>
    </p:spTree>
    <p:extLst>
      <p:ext uri="{BB962C8B-B14F-4D97-AF65-F5344CB8AC3E}">
        <p14:creationId xmlns:p14="http://schemas.microsoft.com/office/powerpoint/2010/main" val="240926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599992" y="307911"/>
            <a:ext cx="2286000" cy="646331"/>
          </a:xfrm>
          <a:prstGeom prst="rect">
            <a:avLst/>
          </a:prstGeom>
          <a:noFill/>
        </p:spPr>
        <p:txBody>
          <a:bodyPr wrap="square" rtlCol="0">
            <a:spAutoFit/>
          </a:bodyPr>
          <a:lstStyle/>
          <a:p>
            <a:r>
              <a:rPr lang="da-DK" sz="3600" dirty="0"/>
              <a:t>Separering</a:t>
            </a:r>
          </a:p>
        </p:txBody>
      </p:sp>
      <p:sp>
        <p:nvSpPr>
          <p:cNvPr id="3" name="Tekstfelt 2"/>
          <p:cNvSpPr txBox="1"/>
          <p:nvPr/>
        </p:nvSpPr>
        <p:spPr>
          <a:xfrm>
            <a:off x="1166327" y="1129004"/>
            <a:ext cx="9722498" cy="4801314"/>
          </a:xfrm>
          <a:prstGeom prst="rect">
            <a:avLst/>
          </a:prstGeom>
          <a:noFill/>
        </p:spPr>
        <p:txBody>
          <a:bodyPr wrap="square" rtlCol="0">
            <a:spAutoFit/>
          </a:bodyPr>
          <a:lstStyle/>
          <a:p>
            <a:r>
              <a:rPr lang="da-DK" b="1" dirty="0">
                <a:latin typeface="Times New Roman" panose="02020603050405020304" pitchFamily="18" charset="0"/>
                <a:cs typeface="Times New Roman" panose="02020603050405020304" pitchFamily="18" charset="0"/>
              </a:rPr>
              <a:t>R</a:t>
            </a:r>
            <a:r>
              <a:rPr lang="da-DK" dirty="0">
                <a:latin typeface="Times New Roman" panose="02020603050405020304" pitchFamily="18" charset="0"/>
                <a:cs typeface="Times New Roman" panose="02020603050405020304" pitchFamily="18" charset="0"/>
              </a:rPr>
              <a:t>egnvand og spildevand på privat grund, opdeles i hvert sit system. Dette kræver </a:t>
            </a:r>
            <a:r>
              <a:rPr lang="da-DK" b="1" dirty="0">
                <a:latin typeface="Times New Roman" panose="02020603050405020304" pitchFamily="18" charset="0"/>
                <a:cs typeface="Times New Roman" panose="02020603050405020304" pitchFamily="18" charset="0"/>
              </a:rPr>
              <a:t>ikke   </a:t>
            </a:r>
            <a:r>
              <a:rPr lang="da-DK" dirty="0">
                <a:latin typeface="Times New Roman" panose="02020603050405020304" pitchFamily="18" charset="0"/>
                <a:cs typeface="Times New Roman" panose="02020603050405020304" pitchFamily="18" charset="0"/>
              </a:rPr>
              <a:t>tilladelse.</a:t>
            </a:r>
          </a:p>
          <a:p>
            <a:endParaRPr lang="da-DK" dirty="0">
              <a:latin typeface="Times New Roman" panose="02020603050405020304" pitchFamily="18" charset="0"/>
              <a:cs typeface="Times New Roman" panose="02020603050405020304" pitchFamily="18" charset="0"/>
            </a:endParaRPr>
          </a:p>
          <a:p>
            <a:r>
              <a:rPr lang="da-DK" b="1" dirty="0">
                <a:latin typeface="Times New Roman" panose="02020603050405020304" pitchFamily="18" charset="0"/>
                <a:cs typeface="Times New Roman" panose="02020603050405020304" pitchFamily="18" charset="0"/>
              </a:rPr>
              <a:t>Dispensation: </a:t>
            </a:r>
            <a:r>
              <a:rPr lang="da-DK" dirty="0">
                <a:latin typeface="Times New Roman" panose="02020603050405020304" pitchFamily="18" charset="0"/>
                <a:cs typeface="Times New Roman" panose="02020603050405020304" pitchFamily="18" charset="0"/>
              </a:rPr>
              <a:t>Dog kræver det </a:t>
            </a:r>
            <a:r>
              <a:rPr lang="da-DK" b="1" dirty="0">
                <a:latin typeface="Times New Roman" panose="02020603050405020304" pitchFamily="18" charset="0"/>
                <a:cs typeface="Times New Roman" panose="02020603050405020304" pitchFamily="18" charset="0"/>
              </a:rPr>
              <a:t>ansøgning</a:t>
            </a:r>
            <a:r>
              <a:rPr lang="da-DK" dirty="0">
                <a:latin typeface="Times New Roman" panose="02020603050405020304" pitchFamily="18" charset="0"/>
                <a:cs typeface="Times New Roman" panose="02020603050405020304" pitchFamily="18" charset="0"/>
              </a:rPr>
              <a:t>, såfremt specielle forhold, (se Herning Vands hjemmeside) gør at det ikke umiddelbart er muligt at adskille regnvand og spildevand uden forholdsmæssigt store omkostninger. Det gælder for</a:t>
            </a:r>
          </a:p>
          <a:p>
            <a:endParaRPr lang="da-DK" dirty="0">
              <a:latin typeface="Times New Roman" panose="02020603050405020304" pitchFamily="18" charset="0"/>
              <a:cs typeface="Times New Roman" panose="02020603050405020304" pitchFamily="18" charset="0"/>
            </a:endParaRPr>
          </a:p>
          <a:p>
            <a:pPr marL="285750" indent="-285750">
              <a:buFontTx/>
              <a:buChar char="-"/>
            </a:pPr>
            <a:r>
              <a:rPr lang="da-DK" dirty="0">
                <a:latin typeface="Times New Roman" panose="02020603050405020304" pitchFamily="18" charset="0"/>
                <a:cs typeface="Times New Roman" panose="02020603050405020304" pitchFamily="18" charset="0"/>
              </a:rPr>
              <a:t>Regnvandsafløb fra kælderskakt (Tegning med markeret skakt, areal, overflade)</a:t>
            </a:r>
          </a:p>
          <a:p>
            <a:pPr marL="285750" indent="-285750">
              <a:buFontTx/>
              <a:buChar char="-"/>
            </a:pPr>
            <a:r>
              <a:rPr lang="da-DK" dirty="0">
                <a:latin typeface="Times New Roman" panose="02020603050405020304" pitchFamily="18" charset="0"/>
                <a:cs typeface="Times New Roman" panose="02020603050405020304" pitchFamily="18" charset="0"/>
              </a:rPr>
              <a:t>Afløb fra lyskasser (Tegning med markerede lyskasser, areal, overflade)</a:t>
            </a:r>
          </a:p>
          <a:p>
            <a:pPr marL="285750" indent="-285750">
              <a:buFontTx/>
              <a:buChar char="-"/>
            </a:pPr>
            <a:r>
              <a:rPr lang="da-DK" dirty="0">
                <a:latin typeface="Times New Roman" panose="02020603050405020304" pitchFamily="18" charset="0"/>
                <a:cs typeface="Times New Roman" panose="02020603050405020304" pitchFamily="18" charset="0"/>
              </a:rPr>
              <a:t>Indvendigt tagnedløb i boliger med flad tagkonstruktion, hvor regnvand og spildevand løber sammen inde under bolig (stor omkostning). Dispensation til dette bortfalder hvis tagkonstruktionen ændres.</a:t>
            </a:r>
          </a:p>
          <a:p>
            <a:endParaRPr lang="da-DK" dirty="0">
              <a:latin typeface="Times New Roman" panose="02020603050405020304" pitchFamily="18" charset="0"/>
              <a:cs typeface="Times New Roman" panose="02020603050405020304" pitchFamily="18" charset="0"/>
            </a:endParaRPr>
          </a:p>
          <a:p>
            <a:r>
              <a:rPr lang="da-DK" b="1" dirty="0">
                <a:latin typeface="Times New Roman" panose="02020603050405020304" pitchFamily="18" charset="0"/>
                <a:cs typeface="Times New Roman" panose="02020603050405020304" pitchFamily="18" charset="0"/>
              </a:rPr>
              <a:t>Det er kloakmesterens opgave at søge dispensation hos Herning Kommune inden separering </a:t>
            </a:r>
          </a:p>
          <a:p>
            <a:r>
              <a:rPr lang="da-DK" b="1" dirty="0">
                <a:latin typeface="Times New Roman" panose="02020603050405020304" pitchFamily="18" charset="0"/>
                <a:cs typeface="Times New Roman" panose="02020603050405020304" pitchFamily="18" charset="0"/>
              </a:rPr>
              <a:t>udføres</a:t>
            </a:r>
            <a:r>
              <a:rPr lang="da-DK" dirty="0">
                <a:latin typeface="Times New Roman" panose="02020603050405020304" pitchFamily="18" charset="0"/>
                <a:cs typeface="Times New Roman" panose="02020603050405020304" pitchFamily="18" charset="0"/>
              </a:rPr>
              <a:t>. Ansøgning sendes til </a:t>
            </a:r>
            <a:r>
              <a:rPr lang="da-DK" dirty="0">
                <a:latin typeface="Times New Roman" panose="02020603050405020304" pitchFamily="18" charset="0"/>
                <a:cs typeface="Times New Roman" panose="02020603050405020304" pitchFamily="18" charset="0"/>
                <a:hlinkClick r:id="rId2"/>
              </a:rPr>
              <a:t>byggeri@herning.dk</a:t>
            </a:r>
            <a:endParaRPr lang="da-DK" dirty="0">
              <a:latin typeface="Times New Roman" panose="02020603050405020304" pitchFamily="18" charset="0"/>
              <a:cs typeface="Times New Roman" panose="02020603050405020304" pitchFamily="18" charset="0"/>
            </a:endParaRPr>
          </a:p>
          <a:p>
            <a:endParaRPr lang="da-DK" dirty="0">
              <a:latin typeface="Times New Roman" panose="02020603050405020304" pitchFamily="18" charset="0"/>
              <a:cs typeface="Times New Roman" panose="02020603050405020304" pitchFamily="18" charset="0"/>
            </a:endParaRPr>
          </a:p>
          <a:p>
            <a:r>
              <a:rPr lang="da-DK" dirty="0">
                <a:latin typeface="Times New Roman" panose="02020603050405020304" pitchFamily="18" charset="0"/>
                <a:cs typeface="Times New Roman" panose="02020603050405020304" pitchFamily="18" charset="0"/>
              </a:rPr>
              <a:t>Færdigmelding skal indsendes hurtigst muligt efter udført separering.</a:t>
            </a:r>
          </a:p>
          <a:p>
            <a:endParaRPr lang="da-DK" dirty="0">
              <a:latin typeface="Times New Roman" panose="02020603050405020304" pitchFamily="18" charset="0"/>
              <a:cs typeface="Times New Roman" panose="02020603050405020304" pitchFamily="18" charset="0"/>
            </a:endParaRPr>
          </a:p>
          <a:p>
            <a:r>
              <a:rPr lang="da-DK" dirty="0">
                <a:latin typeface="Times New Roman" panose="02020603050405020304" pitchFamily="18" charset="0"/>
                <a:cs typeface="Times New Roman" panose="02020603050405020304" pitchFamily="18" charset="0"/>
              </a:rPr>
              <a:t>Borgers frist for separering skal overholdes – kort efter frist udsendes varsel om politianmeldelse</a:t>
            </a:r>
          </a:p>
        </p:txBody>
      </p:sp>
    </p:spTree>
    <p:extLst>
      <p:ext uri="{BB962C8B-B14F-4D97-AF65-F5344CB8AC3E}">
        <p14:creationId xmlns:p14="http://schemas.microsoft.com/office/powerpoint/2010/main" val="45544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836505" y="531845"/>
            <a:ext cx="6792685" cy="523220"/>
          </a:xfrm>
          <a:prstGeom prst="rect">
            <a:avLst/>
          </a:prstGeom>
          <a:noFill/>
        </p:spPr>
        <p:txBody>
          <a:bodyPr wrap="square" rtlCol="0">
            <a:spAutoFit/>
          </a:bodyPr>
          <a:lstStyle/>
          <a:p>
            <a:pPr algn="ctr"/>
            <a:r>
              <a:rPr lang="da-DK" sz="2800" dirty="0">
                <a:latin typeface="Times New Roman" panose="02020603050405020304" pitchFamily="18" charset="0"/>
                <a:cs typeface="Times New Roman" panose="02020603050405020304" pitchFamily="18" charset="0"/>
              </a:rPr>
              <a:t>Nedsivning af regn- og overfladevand</a:t>
            </a:r>
          </a:p>
        </p:txBody>
      </p:sp>
      <p:sp>
        <p:nvSpPr>
          <p:cNvPr id="3" name="Tekstfelt 2"/>
          <p:cNvSpPr txBox="1"/>
          <p:nvPr/>
        </p:nvSpPr>
        <p:spPr>
          <a:xfrm>
            <a:off x="965626" y="1324946"/>
            <a:ext cx="10086392" cy="4708981"/>
          </a:xfrm>
          <a:prstGeom prst="rect">
            <a:avLst/>
          </a:prstGeom>
          <a:noFill/>
        </p:spPr>
        <p:txBody>
          <a:bodyPr wrap="square" rtlCol="0">
            <a:spAutoFit/>
          </a:bodyPr>
          <a:lstStyle/>
          <a:p>
            <a:r>
              <a:rPr lang="da-DK" sz="2000" dirty="0">
                <a:latin typeface="Times New Roman" panose="02020603050405020304" pitchFamily="18" charset="0"/>
                <a:cs typeface="Times New Roman" panose="02020603050405020304" pitchFamily="18" charset="0"/>
              </a:rPr>
              <a:t>Hvis regn- og overfladevand skal nedsives på egen grund, </a:t>
            </a:r>
            <a:r>
              <a:rPr lang="da-DK" sz="2000" b="1" u="sng" dirty="0">
                <a:latin typeface="Times New Roman" panose="02020603050405020304" pitchFamily="18" charset="0"/>
                <a:cs typeface="Times New Roman" panose="02020603050405020304" pitchFamily="18" charset="0"/>
              </a:rPr>
              <a:t>kræver det en tilladelse.</a:t>
            </a:r>
          </a:p>
          <a:p>
            <a:endParaRPr lang="da-DK" sz="2000" b="1" u="sng"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Der kan være specielle forhold vedrørende </a:t>
            </a:r>
            <a:r>
              <a:rPr lang="da-DK" sz="2000" b="1" dirty="0">
                <a:latin typeface="Times New Roman" panose="02020603050405020304" pitchFamily="18" charset="0"/>
                <a:cs typeface="Times New Roman" panose="02020603050405020304" pitchFamily="18" charset="0"/>
              </a:rPr>
              <a:t>grund- og </a:t>
            </a:r>
            <a:r>
              <a:rPr lang="da-DK" sz="2000" b="1" dirty="0" err="1">
                <a:latin typeface="Times New Roman" panose="02020603050405020304" pitchFamily="18" charset="0"/>
                <a:cs typeface="Times New Roman" panose="02020603050405020304" pitchFamily="18" charset="0"/>
              </a:rPr>
              <a:t>drikevand</a:t>
            </a:r>
            <a:r>
              <a:rPr lang="da-DK" sz="2000" dirty="0">
                <a:latin typeface="Times New Roman" panose="02020603050405020304" pitchFamily="18" charset="0"/>
                <a:cs typeface="Times New Roman" panose="02020603050405020304" pitchFamily="18" charset="0"/>
              </a:rPr>
              <a:t>, jordens nedsivningsevne samt visse tagbelægninger (</a:t>
            </a:r>
            <a:r>
              <a:rPr lang="da-DK" sz="2000" b="1" dirty="0" err="1">
                <a:latin typeface="Times New Roman" panose="02020603050405020304" pitchFamily="18" charset="0"/>
                <a:cs typeface="Times New Roman" panose="02020603050405020304" pitchFamily="18" charset="0"/>
              </a:rPr>
              <a:t>tjærepaptag</a:t>
            </a:r>
            <a:r>
              <a:rPr lang="da-DK" sz="2000" b="1" dirty="0">
                <a:latin typeface="Times New Roman" panose="02020603050405020304" pitchFamily="18" charset="0"/>
                <a:cs typeface="Times New Roman" panose="02020603050405020304" pitchFamily="18" charset="0"/>
              </a:rPr>
              <a:t>/</a:t>
            </a:r>
            <a:r>
              <a:rPr lang="da-DK" sz="2000" b="1" dirty="0" err="1">
                <a:latin typeface="Times New Roman" panose="02020603050405020304" pitchFamily="18" charset="0"/>
                <a:cs typeface="Times New Roman" panose="02020603050405020304" pitchFamily="18" charset="0"/>
              </a:rPr>
              <a:t>metaltag</a:t>
            </a:r>
            <a:r>
              <a:rPr lang="da-DK" sz="2000" dirty="0">
                <a:latin typeface="Times New Roman" panose="02020603050405020304" pitchFamily="18" charset="0"/>
                <a:cs typeface="Times New Roman" panose="02020603050405020304" pitchFamily="18" charset="0"/>
              </a:rPr>
              <a:t>), der enten stiller krav til nedsivningsformen eller gør at der ikke må nedsives.</a:t>
            </a:r>
          </a:p>
          <a:p>
            <a:r>
              <a:rPr lang="da-DK" sz="2000" dirty="0">
                <a:latin typeface="Times New Roman" panose="02020603050405020304" pitchFamily="18" charset="0"/>
                <a:cs typeface="Times New Roman" panose="02020603050405020304" pitchFamily="18" charset="0"/>
              </a:rPr>
              <a:t> </a:t>
            </a:r>
          </a:p>
          <a:p>
            <a:r>
              <a:rPr lang="da-DK" sz="2000" dirty="0">
                <a:latin typeface="Times New Roman" panose="02020603050405020304" pitchFamily="18" charset="0"/>
                <a:cs typeface="Times New Roman" panose="02020603050405020304" pitchFamily="18" charset="0"/>
              </a:rPr>
              <a:t>Der skal ansøges om nedsivning i ”</a:t>
            </a:r>
            <a:r>
              <a:rPr lang="da-DK" sz="2000" b="1" dirty="0">
                <a:latin typeface="Times New Roman" panose="02020603050405020304" pitchFamily="18" charset="0"/>
                <a:cs typeface="Times New Roman" panose="02020603050405020304" pitchFamily="18" charset="0"/>
              </a:rPr>
              <a:t>Byg  &amp; Miljø</a:t>
            </a:r>
            <a:r>
              <a:rPr lang="da-DK" sz="2000" dirty="0">
                <a:latin typeface="Times New Roman" panose="02020603050405020304" pitchFamily="18" charset="0"/>
                <a:cs typeface="Times New Roman" panose="02020603050405020304" pitchFamily="18" charset="0"/>
              </a:rPr>
              <a:t>”</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Såfremt ejer selv ønsker at udføre nedsivningsdelen,</a:t>
            </a:r>
          </a:p>
          <a:p>
            <a:r>
              <a:rPr lang="da-DK" sz="2000" dirty="0">
                <a:latin typeface="Times New Roman" panose="02020603050405020304" pitchFamily="18" charset="0"/>
                <a:cs typeface="Times New Roman" panose="02020603050405020304" pitchFamily="18" charset="0"/>
              </a:rPr>
              <a:t> bør I informere borgeren om vigtigheden af  at få </a:t>
            </a:r>
          </a:p>
          <a:p>
            <a:r>
              <a:rPr lang="da-DK" sz="2000" dirty="0">
                <a:latin typeface="Times New Roman" panose="02020603050405020304" pitchFamily="18" charset="0"/>
                <a:cs typeface="Times New Roman" panose="02020603050405020304" pitchFamily="18" charset="0"/>
              </a:rPr>
              <a:t>søgt en tilladelse.</a:t>
            </a:r>
          </a:p>
          <a:p>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Se mere om nedsivning (LAR) på vores hjemmeside </a:t>
            </a:r>
            <a:r>
              <a:rPr lang="da-DK" sz="2000" b="1" dirty="0">
                <a:latin typeface="Times New Roman" panose="02020603050405020304" pitchFamily="18" charset="0"/>
                <a:cs typeface="Times New Roman" panose="02020603050405020304" pitchFamily="18" charset="0"/>
              </a:rPr>
              <a:t>https://boligogbyggeri.herning.dk/bolig/lokal-anvendelse-af-regnvand</a:t>
            </a:r>
          </a:p>
          <a:p>
            <a:endParaRPr lang="da-DK" sz="2000" b="1" u="sng" dirty="0">
              <a:latin typeface="Times New Roman" panose="02020603050405020304" pitchFamily="18" charset="0"/>
              <a:cs typeface="Times New Roman" panose="02020603050405020304" pitchFamily="18" charset="0"/>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9" y="2837246"/>
            <a:ext cx="3505689" cy="2448267"/>
          </a:xfrm>
          <a:prstGeom prst="rect">
            <a:avLst/>
          </a:prstGeom>
        </p:spPr>
      </p:pic>
    </p:spTree>
    <p:extLst>
      <p:ext uri="{BB962C8B-B14F-4D97-AF65-F5344CB8AC3E}">
        <p14:creationId xmlns:p14="http://schemas.microsoft.com/office/powerpoint/2010/main" val="190540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401217"/>
            <a:ext cx="10364451" cy="1073020"/>
          </a:xfrm>
        </p:spPr>
        <p:txBody>
          <a:bodyPr/>
          <a:lstStyle/>
          <a:p>
            <a:r>
              <a:rPr lang="da-DK" b="1" cap="none" dirty="0">
                <a:latin typeface="Mongolian Baiti" panose="03000500000000000000" pitchFamily="66" charset="0"/>
                <a:cs typeface="Mongolian Baiti" panose="03000500000000000000" pitchFamily="66" charset="0"/>
              </a:rPr>
              <a:t>LAR-løsninger</a:t>
            </a:r>
          </a:p>
        </p:txBody>
      </p:sp>
      <p:pic>
        <p:nvPicPr>
          <p:cNvPr id="4" name="Pladsholder til indhol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28143" y="1390650"/>
            <a:ext cx="8735714" cy="4906963"/>
          </a:xfrm>
        </p:spPr>
      </p:pic>
    </p:spTree>
    <p:extLst>
      <p:ext uri="{BB962C8B-B14F-4D97-AF65-F5344CB8AC3E}">
        <p14:creationId xmlns:p14="http://schemas.microsoft.com/office/powerpoint/2010/main" val="351149182"/>
      </p:ext>
    </p:extLst>
  </p:cSld>
  <p:clrMapOvr>
    <a:masterClrMapping/>
  </p:clrMapOvr>
</p:sld>
</file>

<file path=ppt/theme/theme1.xml><?xml version="1.0" encoding="utf-8"?>
<a:theme xmlns:a="http://schemas.openxmlformats.org/drawingml/2006/main" name="Dråb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TM04033925[[fn=Dråbe]]</Template>
  <TotalTime>538</TotalTime>
  <Words>717</Words>
  <Application>Microsoft Office PowerPoint</Application>
  <PresentationFormat>Widescreen</PresentationFormat>
  <Paragraphs>134</Paragraphs>
  <Slides>20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vt:lpstr>
      <vt:lpstr>Mongolian Baiti</vt:lpstr>
      <vt:lpstr>Times New Roman</vt:lpstr>
      <vt:lpstr>Tw Cen MT</vt:lpstr>
      <vt:lpstr>Dråbe</vt:lpstr>
      <vt:lpstr>Kloakmesterdag, Herning Vand  8. februar 2019</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LAR-løsninger</vt:lpstr>
      <vt:lpstr>PowerPoint-præsentation</vt:lpstr>
      <vt:lpstr>Rottebekæmpelse, kloakbrud</vt:lpstr>
      <vt:lpstr>Tegningsmateriale</vt:lpstr>
      <vt:lpstr>PowerPoint-præsentation</vt:lpstr>
      <vt:lpstr>PowerPoint-præsentation</vt:lpstr>
      <vt:lpstr>PowerPoint-præsentation</vt:lpstr>
      <vt:lpstr>PowerPoint-præsentation</vt:lpstr>
      <vt:lpstr>Krav til tegningsmaterialet</vt:lpstr>
      <vt:lpstr>Levering af tegninger</vt:lpstr>
      <vt:lpstr>HUSK</vt:lpstr>
      <vt:lpstr>Sidst men ikke mindst…</vt:lpstr>
    </vt:vector>
  </TitlesOfParts>
  <Company>Herning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bjgls - Lene Skovmose</dc:creator>
  <cp:lastModifiedBy>Benny Nielsen</cp:lastModifiedBy>
  <cp:revision>68</cp:revision>
  <cp:lastPrinted>2019-02-07T15:03:25Z</cp:lastPrinted>
  <dcterms:created xsi:type="dcterms:W3CDTF">2019-02-05T12:20:39Z</dcterms:created>
  <dcterms:modified xsi:type="dcterms:W3CDTF">2019-02-08T05:56:49Z</dcterms:modified>
</cp:coreProperties>
</file>